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5143500" cx="9144000"/>
  <p:notesSz cx="6858000" cy="9144000"/>
  <p:embeddedFontLst>
    <p:embeddedFont>
      <p:font typeface="Lexend SemiBold"/>
      <p:regular r:id="rId51"/>
      <p:bold r:id="rId52"/>
    </p:embeddedFont>
    <p:embeddedFont>
      <p:font typeface="Lexend ExtraBold"/>
      <p:bold r:id="rId53"/>
    </p:embeddedFont>
    <p:embeddedFont>
      <p:font typeface="Lexend Medium"/>
      <p:regular r:id="rId54"/>
      <p:bold r:id="rId55"/>
    </p:embeddedFont>
    <p:embeddedFont>
      <p:font typeface="Lexend"/>
      <p:regular r:id="rId56"/>
      <p:bold r:id="rId57"/>
    </p:embeddedFont>
    <p:embeddedFont>
      <p:font typeface="Lexend Black"/>
      <p:bold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LexendSemiBold-regular.fntdata"/><Relationship Id="rId50" Type="http://schemas.openxmlformats.org/officeDocument/2006/relationships/slide" Target="slides/slide45.xml"/><Relationship Id="rId53" Type="http://schemas.openxmlformats.org/officeDocument/2006/relationships/font" Target="fonts/LexendExtraBold-bold.fntdata"/><Relationship Id="rId52" Type="http://schemas.openxmlformats.org/officeDocument/2006/relationships/font" Target="fonts/LexendSemiBold-bold.fntdata"/><Relationship Id="rId11" Type="http://schemas.openxmlformats.org/officeDocument/2006/relationships/slide" Target="slides/slide6.xml"/><Relationship Id="rId55" Type="http://schemas.openxmlformats.org/officeDocument/2006/relationships/font" Target="fonts/LexendMedium-bold.fntdata"/><Relationship Id="rId10" Type="http://schemas.openxmlformats.org/officeDocument/2006/relationships/slide" Target="slides/slide5.xml"/><Relationship Id="rId54" Type="http://schemas.openxmlformats.org/officeDocument/2006/relationships/font" Target="fonts/LexendMedium-regular.fntdata"/><Relationship Id="rId13" Type="http://schemas.openxmlformats.org/officeDocument/2006/relationships/slide" Target="slides/slide8.xml"/><Relationship Id="rId57" Type="http://schemas.openxmlformats.org/officeDocument/2006/relationships/font" Target="fonts/Lexend-bold.fntdata"/><Relationship Id="rId12" Type="http://schemas.openxmlformats.org/officeDocument/2006/relationships/slide" Target="slides/slide7.xml"/><Relationship Id="rId56" Type="http://schemas.openxmlformats.org/officeDocument/2006/relationships/font" Target="fonts/Lexend-regular.fntdata"/><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LexendBlack-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7dfda9b958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7dfda9b958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7dfda9b958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7dfda9b958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7dfda9b958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7dfda9b958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7dfda9b958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7dfda9b958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7dfda9b958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7dfda9b958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72375e5b9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72375e5b9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72375e5b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72375e5b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8a35aa9fb2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8a35aa9fb2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8a35aa9fb2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8a35aa9fb2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8a35aa9fb2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8a35aa9fb2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47cf8d57ef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47cf8d57ef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8a35aa9fb2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8a35aa9fb2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8a35aa9fb2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8a35aa9fb2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8a35aa9fb2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8a35aa9fb2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8a35aa9fb2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8a35aa9fb2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8a35aa9fb2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8a35aa9fb2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8a35aa9fb2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8a35aa9fb2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8a35aa9fb2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8a35aa9fb2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8a35aa9fb2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8a35aa9fb2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8a35aa9fb2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8a35aa9fb2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4506e8d9b9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4506e8d9b9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caa0b71609_0_8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caa0b71609_0_8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72375e5b94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72375e5b94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800">
                <a:solidFill>
                  <a:srgbClr val="595959"/>
                </a:solidFill>
              </a:rPr>
              <a:t>Defendant sided with the perpetrator and had the company’s attorney represent the perpetrator during his criminal trial relating to the sexual assault.</a:t>
            </a:r>
            <a:r>
              <a:rPr lang="en" sz="1400">
                <a:solidFill>
                  <a:srgbClr val="595959"/>
                </a:solidFill>
              </a:rPr>
              <a:t> </a:t>
            </a:r>
            <a:endParaRPr sz="1400">
              <a:solidFill>
                <a:srgbClr val="595959"/>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7d0d3ffaa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7d0d3ffa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1"/>
              </a:buClr>
              <a:buSzPts val="1100"/>
              <a:buFont typeface="Arial"/>
              <a:buNone/>
            </a:pP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What legal claims does Jane Doe have? (multiple choice)</a:t>
            </a:r>
            <a:endParaRPr sz="1200">
              <a:solidFill>
                <a:schemeClr val="dk1"/>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a.</a:t>
            </a: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Title VII sexual harassment</a:t>
            </a:r>
            <a:endParaRPr sz="1200">
              <a:solidFill>
                <a:schemeClr val="dk1"/>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b.</a:t>
            </a: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Title VII retaliation</a:t>
            </a:r>
            <a:endParaRPr sz="1200">
              <a:solidFill>
                <a:schemeClr val="dk1"/>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c.</a:t>
            </a: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State sexual harassment</a:t>
            </a:r>
            <a:endParaRPr sz="1200">
              <a:solidFill>
                <a:schemeClr val="dk1"/>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d.</a:t>
            </a: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State retaliation</a:t>
            </a:r>
            <a:endParaRPr sz="1200">
              <a:solidFill>
                <a:schemeClr val="dk1"/>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e.</a:t>
            </a: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Other</a:t>
            </a:r>
            <a:endParaRPr sz="1200">
              <a:solidFill>
                <a:schemeClr val="dk1"/>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f.</a:t>
            </a: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None</a:t>
            </a:r>
            <a:endParaRPr sz="120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7fc2da6a2e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7fc2da6a2e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7fc2da6a2e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7fc2da6a2e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 sz="1200">
                <a:solidFill>
                  <a:srgbClr val="242424"/>
                </a:solidFill>
                <a:highlight>
                  <a:srgbClr val="FFFFFF"/>
                </a:highlight>
                <a:latin typeface="Times New Roman"/>
                <a:ea typeface="Times New Roman"/>
                <a:cs typeface="Times New Roman"/>
                <a:sym typeface="Times New Roman"/>
              </a:rPr>
              <a:t>Does Jane Doe’s reporting the sexual assault to the police help or hurt her claims? (multiple choice)</a:t>
            </a:r>
            <a:endParaRPr sz="1200">
              <a:solidFill>
                <a:srgbClr val="242424"/>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rPr lang="en" sz="1200">
                <a:solidFill>
                  <a:srgbClr val="242424"/>
                </a:solidFill>
                <a:highlight>
                  <a:srgbClr val="FFFFFF"/>
                </a:highlight>
                <a:latin typeface="Times New Roman"/>
                <a:ea typeface="Times New Roman"/>
                <a:cs typeface="Times New Roman"/>
                <a:sym typeface="Times New Roman"/>
              </a:rPr>
              <a:t>a.</a:t>
            </a:r>
            <a:r>
              <a:rPr lang="en" sz="700">
                <a:solidFill>
                  <a:srgbClr val="242424"/>
                </a:solidFill>
                <a:highlight>
                  <a:srgbClr val="FFFFFF"/>
                </a:highlight>
                <a:latin typeface="Times New Roman"/>
                <a:ea typeface="Times New Roman"/>
                <a:cs typeface="Times New Roman"/>
                <a:sym typeface="Times New Roman"/>
              </a:rPr>
              <a:t>     </a:t>
            </a:r>
            <a:r>
              <a:rPr lang="en" sz="1200">
                <a:solidFill>
                  <a:srgbClr val="242424"/>
                </a:solidFill>
                <a:highlight>
                  <a:srgbClr val="FFFFFF"/>
                </a:highlight>
                <a:latin typeface="Times New Roman"/>
                <a:ea typeface="Times New Roman"/>
                <a:cs typeface="Times New Roman"/>
                <a:sym typeface="Times New Roman"/>
              </a:rPr>
              <a:t>Helps</a:t>
            </a:r>
            <a:endParaRPr sz="1200">
              <a:solidFill>
                <a:srgbClr val="242424"/>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rPr lang="en" sz="1200">
                <a:solidFill>
                  <a:srgbClr val="242424"/>
                </a:solidFill>
                <a:highlight>
                  <a:srgbClr val="FFFFFF"/>
                </a:highlight>
                <a:latin typeface="Times New Roman"/>
                <a:ea typeface="Times New Roman"/>
                <a:cs typeface="Times New Roman"/>
                <a:sym typeface="Times New Roman"/>
              </a:rPr>
              <a:t>b.</a:t>
            </a:r>
            <a:r>
              <a:rPr lang="en" sz="700">
                <a:solidFill>
                  <a:srgbClr val="242424"/>
                </a:solidFill>
                <a:highlight>
                  <a:srgbClr val="FFFFFF"/>
                </a:highlight>
                <a:latin typeface="Times New Roman"/>
                <a:ea typeface="Times New Roman"/>
                <a:cs typeface="Times New Roman"/>
                <a:sym typeface="Times New Roman"/>
              </a:rPr>
              <a:t>     </a:t>
            </a:r>
            <a:r>
              <a:rPr lang="en" sz="1200">
                <a:solidFill>
                  <a:srgbClr val="242424"/>
                </a:solidFill>
                <a:highlight>
                  <a:srgbClr val="FFFFFF"/>
                </a:highlight>
                <a:latin typeface="Times New Roman"/>
                <a:ea typeface="Times New Roman"/>
                <a:cs typeface="Times New Roman"/>
                <a:sym typeface="Times New Roman"/>
              </a:rPr>
              <a:t>Hurts</a:t>
            </a:r>
            <a:endParaRPr sz="1200">
              <a:solidFill>
                <a:srgbClr val="242424"/>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rPr lang="en" sz="1200">
                <a:solidFill>
                  <a:srgbClr val="242424"/>
                </a:solidFill>
                <a:highlight>
                  <a:srgbClr val="FFFFFF"/>
                </a:highlight>
                <a:latin typeface="Times New Roman"/>
                <a:ea typeface="Times New Roman"/>
                <a:cs typeface="Times New Roman"/>
                <a:sym typeface="Times New Roman"/>
              </a:rPr>
              <a:t>c.   Both</a:t>
            </a:r>
            <a:endParaRPr sz="1200">
              <a:solidFill>
                <a:srgbClr val="242424"/>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t/>
            </a:r>
            <a:endParaRPr sz="700">
              <a:solidFill>
                <a:schemeClr val="dk1"/>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t/>
            </a:r>
            <a:endParaRPr sz="70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7fc2da6a2e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7fc2da6a2e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7f8e986a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7f8e986a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Times New Roman"/>
              <a:buAutoNum type="arabicPeriod"/>
            </a:pP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Does Jane Doe’s immigration status preclude her from asserting her legal claims? (multiple choice)</a:t>
            </a:r>
            <a:endParaRPr sz="1200">
              <a:solidFill>
                <a:schemeClr val="dk1"/>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a.</a:t>
            </a: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Yes</a:t>
            </a:r>
            <a:endParaRPr sz="1200">
              <a:solidFill>
                <a:schemeClr val="dk1"/>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b.</a:t>
            </a: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No</a:t>
            </a:r>
            <a:endParaRPr sz="1200">
              <a:solidFill>
                <a:schemeClr val="dk1"/>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c.</a:t>
            </a: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Maybe</a:t>
            </a:r>
            <a:endParaRPr sz="1200">
              <a:solidFill>
                <a:schemeClr val="dk1"/>
              </a:solidFill>
              <a:highlight>
                <a:srgbClr val="FFFFFF"/>
              </a:highlight>
              <a:latin typeface="Times New Roman"/>
              <a:ea typeface="Times New Roman"/>
              <a:cs typeface="Times New Roman"/>
              <a:sym typeface="Times New Roman"/>
            </a:endParaRPr>
          </a:p>
          <a:p>
            <a:pPr indent="0" lvl="0" marL="45720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2.</a:t>
            </a: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Will Jane Doe need to disclose her immigration status in order to pursue her legal claims? (multiple choice)</a:t>
            </a:r>
            <a:endParaRPr sz="1200">
              <a:solidFill>
                <a:schemeClr val="dk1"/>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a.</a:t>
            </a: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Yes</a:t>
            </a:r>
            <a:endParaRPr sz="1200">
              <a:solidFill>
                <a:schemeClr val="dk1"/>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b.</a:t>
            </a: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No</a:t>
            </a:r>
            <a:endParaRPr sz="1200">
              <a:solidFill>
                <a:schemeClr val="dk1"/>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c.</a:t>
            </a: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Maybe</a:t>
            </a:r>
            <a:endParaRPr sz="120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7fc2da6a2e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7fc2da6a2e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7ca4a9f7b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37ca4a9f7b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7d0d3ffaa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7d0d3ffaa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1.</a:t>
            </a: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What legal claims do the harassed female employees have? (multiple choice)</a:t>
            </a:r>
            <a:endParaRPr sz="1200">
              <a:solidFill>
                <a:schemeClr val="dk1"/>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a.</a:t>
            </a: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sexual harassment</a:t>
            </a:r>
            <a:endParaRPr sz="1200">
              <a:solidFill>
                <a:schemeClr val="dk1"/>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b.</a:t>
            </a: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retaliation</a:t>
            </a:r>
            <a:endParaRPr sz="1200">
              <a:solidFill>
                <a:schemeClr val="dk1"/>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c.</a:t>
            </a: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national origin discrimination</a:t>
            </a:r>
            <a:endParaRPr sz="1200">
              <a:solidFill>
                <a:schemeClr val="dk1"/>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d.</a:t>
            </a: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all of the above</a:t>
            </a:r>
            <a:endParaRPr sz="1200">
              <a:solidFill>
                <a:schemeClr val="dk1"/>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rPr lang="en" sz="1200">
                <a:solidFill>
                  <a:schemeClr val="dk1"/>
                </a:solidFill>
                <a:highlight>
                  <a:srgbClr val="FFFFFF"/>
                </a:highlight>
                <a:latin typeface="Times New Roman"/>
                <a:ea typeface="Times New Roman"/>
                <a:cs typeface="Times New Roman"/>
                <a:sym typeface="Times New Roman"/>
              </a:rPr>
              <a:t>e.</a:t>
            </a: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none of the above</a:t>
            </a:r>
            <a:endParaRPr sz="1200">
              <a:solidFill>
                <a:schemeClr val="dk1"/>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t/>
            </a:r>
            <a:endParaRPr sz="1200">
              <a:solidFill>
                <a:schemeClr val="dk1"/>
              </a:solidFill>
              <a:highlight>
                <a:srgbClr val="FFFFFF"/>
              </a:highlight>
              <a:latin typeface="Times New Roman"/>
              <a:ea typeface="Times New Roman"/>
              <a:cs typeface="Times New Roman"/>
              <a:sym typeface="Times New Roman"/>
            </a:endParaRPr>
          </a:p>
          <a:p>
            <a:pPr indent="0" lvl="0" marL="45720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2.</a:t>
            </a: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Do the male coworkers have any claims? (multiple choice)</a:t>
            </a:r>
            <a:endParaRPr sz="1200">
              <a:solidFill>
                <a:schemeClr val="dk1"/>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a.</a:t>
            </a: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Yes</a:t>
            </a:r>
            <a:endParaRPr sz="1200">
              <a:solidFill>
                <a:schemeClr val="dk1"/>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b.</a:t>
            </a: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No</a:t>
            </a:r>
            <a:endParaRPr sz="1200">
              <a:solidFill>
                <a:schemeClr val="dk1"/>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c.</a:t>
            </a:r>
            <a:r>
              <a:rPr lang="en" sz="7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Maybe</a:t>
            </a:r>
            <a:endParaRPr sz="120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800"/>
              </a:spcBef>
              <a:spcAft>
                <a:spcPts val="1200"/>
              </a:spcAft>
              <a:buNone/>
            </a:pPr>
            <a:r>
              <a:t/>
            </a:r>
            <a:endParaRPr sz="1400">
              <a:solidFill>
                <a:srgbClr val="595959"/>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7f8e986af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7f8e986af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47cf8d57ef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47cf8d57ef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7fc2da6a2e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37fc2da6a2e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1"/>
              </a:buClr>
              <a:buSzPts val="1100"/>
              <a:buFont typeface="Arial"/>
              <a:buNone/>
            </a:pPr>
            <a:r>
              <a:rPr lang="en" sz="1200">
                <a:solidFill>
                  <a:srgbClr val="242424"/>
                </a:solidFill>
                <a:highlight>
                  <a:srgbClr val="FFFFFF"/>
                </a:highlight>
                <a:latin typeface="Times New Roman"/>
                <a:ea typeface="Times New Roman"/>
                <a:cs typeface="Times New Roman"/>
                <a:sym typeface="Times New Roman"/>
              </a:rPr>
              <a:t>Can you still represent your clients if they are no longer in the U.S.? (multiple choice)</a:t>
            </a:r>
            <a:endParaRPr sz="1200">
              <a:solidFill>
                <a:srgbClr val="242424"/>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rPr lang="en" sz="1200">
                <a:solidFill>
                  <a:srgbClr val="242424"/>
                </a:solidFill>
                <a:highlight>
                  <a:srgbClr val="FFFFFF"/>
                </a:highlight>
                <a:latin typeface="Times New Roman"/>
                <a:ea typeface="Times New Roman"/>
                <a:cs typeface="Times New Roman"/>
                <a:sym typeface="Times New Roman"/>
              </a:rPr>
              <a:t>a.</a:t>
            </a:r>
            <a:r>
              <a:rPr lang="en" sz="700">
                <a:solidFill>
                  <a:srgbClr val="242424"/>
                </a:solidFill>
                <a:highlight>
                  <a:srgbClr val="FFFFFF"/>
                </a:highlight>
                <a:latin typeface="Times New Roman"/>
                <a:ea typeface="Times New Roman"/>
                <a:cs typeface="Times New Roman"/>
                <a:sym typeface="Times New Roman"/>
              </a:rPr>
              <a:t>     </a:t>
            </a:r>
            <a:r>
              <a:rPr lang="en" sz="1200">
                <a:solidFill>
                  <a:srgbClr val="242424"/>
                </a:solidFill>
                <a:highlight>
                  <a:srgbClr val="FFFFFF"/>
                </a:highlight>
                <a:latin typeface="Times New Roman"/>
                <a:ea typeface="Times New Roman"/>
                <a:cs typeface="Times New Roman"/>
                <a:sym typeface="Times New Roman"/>
              </a:rPr>
              <a:t>Yes</a:t>
            </a:r>
            <a:endParaRPr sz="1200">
              <a:solidFill>
                <a:srgbClr val="242424"/>
              </a:solidFill>
              <a:highlight>
                <a:srgbClr val="FFFFFF"/>
              </a:highlight>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rPr lang="en" sz="1200">
                <a:solidFill>
                  <a:srgbClr val="242424"/>
                </a:solidFill>
                <a:highlight>
                  <a:srgbClr val="FFFFFF"/>
                </a:highlight>
                <a:latin typeface="Times New Roman"/>
                <a:ea typeface="Times New Roman"/>
                <a:cs typeface="Times New Roman"/>
                <a:sym typeface="Times New Roman"/>
              </a:rPr>
              <a:t>b.</a:t>
            </a:r>
            <a:r>
              <a:rPr lang="en" sz="700">
                <a:solidFill>
                  <a:srgbClr val="242424"/>
                </a:solidFill>
                <a:highlight>
                  <a:srgbClr val="FFFFFF"/>
                </a:highlight>
                <a:latin typeface="Times New Roman"/>
                <a:ea typeface="Times New Roman"/>
                <a:cs typeface="Times New Roman"/>
                <a:sym typeface="Times New Roman"/>
              </a:rPr>
              <a:t>     </a:t>
            </a:r>
            <a:r>
              <a:rPr lang="en" sz="1200">
                <a:solidFill>
                  <a:srgbClr val="242424"/>
                </a:solidFill>
                <a:highlight>
                  <a:srgbClr val="FFFFFF"/>
                </a:highlight>
                <a:latin typeface="Times New Roman"/>
                <a:ea typeface="Times New Roman"/>
                <a:cs typeface="Times New Roman"/>
                <a:sym typeface="Times New Roman"/>
              </a:rPr>
              <a:t>No</a:t>
            </a:r>
            <a:endParaRPr sz="1200">
              <a:solidFill>
                <a:srgbClr val="242424"/>
              </a:solidFill>
              <a:highlight>
                <a:srgbClr val="FFFFFF"/>
              </a:highlight>
              <a:latin typeface="Times New Roman"/>
              <a:ea typeface="Times New Roman"/>
              <a:cs typeface="Times New Roman"/>
              <a:sym typeface="Times New Roman"/>
            </a:endParaRPr>
          </a:p>
          <a:p>
            <a:pPr indent="0" lvl="0" marL="0" rtl="0" algn="l">
              <a:lnSpc>
                <a:spcPct val="115000"/>
              </a:lnSpc>
              <a:spcBef>
                <a:spcPts val="800"/>
              </a:spcBef>
              <a:spcAft>
                <a:spcPts val="1200"/>
              </a:spcAft>
              <a:buNone/>
            </a:pPr>
            <a:r>
              <a:t/>
            </a:r>
            <a:endParaRPr sz="1400">
              <a:solidFill>
                <a:srgbClr val="595959"/>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7f8e986af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7f8e986af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4506e8d9b9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34506e8d9b9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45434f215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345434f215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058769d2a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3058769d2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Link to survey: https://forms.office.com/r/snWvkMr2tm</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47cf8d57ef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347cf8d57ef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Link to survey: https://forms.office.com/r/snWvkMr2tm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caa0b71609_0_8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caa0b71609_0_8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13e647a31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13e647a31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72375e5b9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72375e5b9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7f834dad5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7f834dad5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7dfda9b95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7dfda9b95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595959"/>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 point">
    <p:spTree>
      <p:nvGrpSpPr>
        <p:cNvPr id="50" name="Shape 50"/>
        <p:cNvGrpSpPr/>
        <p:nvPr/>
      </p:nvGrpSpPr>
      <p:grpSpPr>
        <a:xfrm>
          <a:off x="0" y="0"/>
          <a:ext cx="0" cy="0"/>
          <a:chOff x="0" y="0"/>
          <a:chExt cx="0" cy="0"/>
        </a:xfrm>
      </p:grpSpPr>
      <p:sp>
        <p:nvSpPr>
          <p:cNvPr id="51" name="Google Shape;51;p13"/>
          <p:cNvSpPr txBox="1"/>
          <p:nvPr>
            <p:ph type="title"/>
          </p:nvPr>
        </p:nvSpPr>
        <p:spPr>
          <a:xfrm>
            <a:off x="490250" y="526350"/>
            <a:ext cx="5604000" cy="4090800"/>
          </a:xfrm>
          <a:prstGeom prst="rect">
            <a:avLst/>
          </a:prstGeom>
          <a:noFill/>
          <a:ln>
            <a:noFill/>
          </a:ln>
        </p:spPr>
        <p:txBody>
          <a:bodyPr anchorCtr="0" anchor="ctr" bIns="91425" lIns="91425" spcFirstLastPara="1" rIns="91425" wrap="square" tIns="91425">
            <a:normAutofit/>
          </a:bodyPr>
          <a:lstStyle>
            <a:lvl1pPr lvl="0" algn="l">
              <a:lnSpc>
                <a:spcPct val="90000"/>
              </a:lnSpc>
              <a:spcBef>
                <a:spcPts val="0"/>
              </a:spcBef>
              <a:spcAft>
                <a:spcPts val="0"/>
              </a:spcAft>
              <a:buClr>
                <a:schemeClr val="accent1"/>
              </a:buClr>
              <a:buSzPts val="5400"/>
              <a:buFont typeface="Calibri"/>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52" name="Google Shape;5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algn="r">
              <a:buClr>
                <a:schemeClr val="accent1"/>
              </a:buClr>
              <a:buSzPts val="900"/>
              <a:buFont typeface="Calibri"/>
              <a:buNone/>
              <a:defRPr b="0" i="0" sz="900" u="none" cap="none" strike="noStrike">
                <a:solidFill>
                  <a:schemeClr val="accent1"/>
                </a:solidFill>
                <a:latin typeface="Calibri"/>
                <a:ea typeface="Calibri"/>
                <a:cs typeface="Calibri"/>
                <a:sym typeface="Calibri"/>
              </a:defRPr>
            </a:lvl1pPr>
            <a:lvl2pPr indent="0" lvl="1" marL="0" algn="r">
              <a:buClr>
                <a:schemeClr val="accent1"/>
              </a:buClr>
              <a:buSzPts val="900"/>
              <a:buFont typeface="Calibri"/>
              <a:buNone/>
              <a:defRPr b="0" i="0" sz="900" u="none" cap="none" strike="noStrike">
                <a:solidFill>
                  <a:schemeClr val="accent1"/>
                </a:solidFill>
                <a:latin typeface="Calibri"/>
                <a:ea typeface="Calibri"/>
                <a:cs typeface="Calibri"/>
                <a:sym typeface="Calibri"/>
              </a:defRPr>
            </a:lvl2pPr>
            <a:lvl3pPr indent="0" lvl="2" marL="0" algn="r">
              <a:buClr>
                <a:schemeClr val="accent1"/>
              </a:buClr>
              <a:buSzPts val="900"/>
              <a:buFont typeface="Calibri"/>
              <a:buNone/>
              <a:defRPr b="0" i="0" sz="900" u="none" cap="none" strike="noStrike">
                <a:solidFill>
                  <a:schemeClr val="accent1"/>
                </a:solidFill>
                <a:latin typeface="Calibri"/>
                <a:ea typeface="Calibri"/>
                <a:cs typeface="Calibri"/>
                <a:sym typeface="Calibri"/>
              </a:defRPr>
            </a:lvl3pPr>
            <a:lvl4pPr indent="0" lvl="3" marL="0" algn="r">
              <a:buClr>
                <a:schemeClr val="accent1"/>
              </a:buClr>
              <a:buSzPts val="900"/>
              <a:buFont typeface="Calibri"/>
              <a:buNone/>
              <a:defRPr b="0" i="0" sz="900" u="none" cap="none" strike="noStrike">
                <a:solidFill>
                  <a:schemeClr val="accent1"/>
                </a:solidFill>
                <a:latin typeface="Calibri"/>
                <a:ea typeface="Calibri"/>
                <a:cs typeface="Calibri"/>
                <a:sym typeface="Calibri"/>
              </a:defRPr>
            </a:lvl4pPr>
            <a:lvl5pPr indent="0" lvl="4" marL="0" algn="r">
              <a:buClr>
                <a:schemeClr val="accent1"/>
              </a:buClr>
              <a:buSzPts val="900"/>
              <a:buFont typeface="Calibri"/>
              <a:buNone/>
              <a:defRPr b="0" i="0" sz="900" u="none" cap="none" strike="noStrike">
                <a:solidFill>
                  <a:schemeClr val="accent1"/>
                </a:solidFill>
                <a:latin typeface="Calibri"/>
                <a:ea typeface="Calibri"/>
                <a:cs typeface="Calibri"/>
                <a:sym typeface="Calibri"/>
              </a:defRPr>
            </a:lvl5pPr>
            <a:lvl6pPr indent="0" lvl="5" marL="0" algn="r">
              <a:buClr>
                <a:schemeClr val="accent1"/>
              </a:buClr>
              <a:buSzPts val="900"/>
              <a:buFont typeface="Calibri"/>
              <a:buNone/>
              <a:defRPr b="0" i="0" sz="900" u="none" cap="none" strike="noStrike">
                <a:solidFill>
                  <a:schemeClr val="accent1"/>
                </a:solidFill>
                <a:latin typeface="Calibri"/>
                <a:ea typeface="Calibri"/>
                <a:cs typeface="Calibri"/>
                <a:sym typeface="Calibri"/>
              </a:defRPr>
            </a:lvl6pPr>
            <a:lvl7pPr indent="0" lvl="6" marL="0" algn="r">
              <a:buClr>
                <a:schemeClr val="accent1"/>
              </a:buClr>
              <a:buSzPts val="900"/>
              <a:buFont typeface="Calibri"/>
              <a:buNone/>
              <a:defRPr b="0" i="0" sz="900" u="none" cap="none" strike="noStrike">
                <a:solidFill>
                  <a:schemeClr val="accent1"/>
                </a:solidFill>
                <a:latin typeface="Calibri"/>
                <a:ea typeface="Calibri"/>
                <a:cs typeface="Calibri"/>
                <a:sym typeface="Calibri"/>
              </a:defRPr>
            </a:lvl7pPr>
            <a:lvl8pPr indent="0" lvl="7" marL="0" algn="r">
              <a:buClr>
                <a:schemeClr val="accent1"/>
              </a:buClr>
              <a:buSzPts val="900"/>
              <a:buFont typeface="Calibri"/>
              <a:buNone/>
              <a:defRPr b="0" i="0" sz="900" u="none" cap="none" strike="noStrike">
                <a:solidFill>
                  <a:schemeClr val="accent1"/>
                </a:solidFill>
                <a:latin typeface="Calibri"/>
                <a:ea typeface="Calibri"/>
                <a:cs typeface="Calibri"/>
                <a:sym typeface="Calibri"/>
              </a:defRPr>
            </a:lvl8pPr>
            <a:lvl9pPr indent="0" lvl="8" marL="0" algn="r">
              <a:buClr>
                <a:schemeClr val="accent1"/>
              </a:buClr>
              <a:buSzPts val="900"/>
              <a:buFont typeface="Calibri"/>
              <a:buNone/>
              <a:defRPr b="0" i="0" sz="9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9.jpg"/><Relationship Id="rId9" Type="http://schemas.openxmlformats.org/officeDocument/2006/relationships/image" Target="../media/image6.png"/><Relationship Id="rId5" Type="http://schemas.openxmlformats.org/officeDocument/2006/relationships/image" Target="../media/image14.jpg"/><Relationship Id="rId6" Type="http://schemas.openxmlformats.org/officeDocument/2006/relationships/image" Target="../media/image16.jpg"/><Relationship Id="rId7" Type="http://schemas.openxmlformats.org/officeDocument/2006/relationships/image" Target="../media/image3.png"/><Relationship Id="rId8"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healthline.com/health/progressive-muscle-relaxation" TargetMode="Externa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www.mysafetyplan.org/"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1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png"/><Relationship Id="rId4" Type="http://schemas.openxmlformats.org/officeDocument/2006/relationships/image" Target="../media/image1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image" Target="../media/image1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png"/><Relationship Id="rId4" Type="http://schemas.openxmlformats.org/officeDocument/2006/relationships/image" Target="../media/image1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png"/><Relationship Id="rId4" Type="http://schemas.openxmlformats.org/officeDocument/2006/relationships/image" Target="../media/image1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www.immigrationadvocates.org/legaldirectory/" TargetMode="External"/><Relationship Id="rId4" Type="http://schemas.openxmlformats.org/officeDocument/2006/relationships/hyperlink" Target="https://www.immigrationlawhelp.org/" TargetMode="External"/><Relationship Id="rId5" Type="http://schemas.openxmlformats.org/officeDocument/2006/relationships/hyperlink" Target="https://www.womenslaw.org/laws/federal/immigration" TargetMode="External"/><Relationship Id="rId6" Type="http://schemas.openxmlformats.org/officeDocument/2006/relationships/hyperlink" Target="https://www.nilc.org/" TargetMode="External"/><Relationship Id="rId7"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png"/><Relationship Id="rId4" Type="http://schemas.openxmlformats.org/officeDocument/2006/relationships/image" Target="../media/image9.jpg"/><Relationship Id="rId9" Type="http://schemas.openxmlformats.org/officeDocument/2006/relationships/image" Target="../media/image6.png"/><Relationship Id="rId5" Type="http://schemas.openxmlformats.org/officeDocument/2006/relationships/image" Target="../media/image14.jpg"/><Relationship Id="rId6" Type="http://schemas.openxmlformats.org/officeDocument/2006/relationships/image" Target="../media/image16.jpg"/><Relationship Id="rId7" Type="http://schemas.openxmlformats.org/officeDocument/2006/relationships/image" Target="../media/image3.png"/><Relationship Id="rId8"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png"/><Relationship Id="rId4" Type="http://schemas.openxmlformats.org/officeDocument/2006/relationships/hyperlink" Target="http://nwlc.org/legalnetwork" TargetMode="External"/><Relationship Id="rId5"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png"/><Relationship Id="rId4" Type="http://schemas.openxmlformats.org/officeDocument/2006/relationships/image" Target="../media/image17.jpg"/><Relationship Id="rId5" Type="http://schemas.openxmlformats.org/officeDocument/2006/relationships/image" Target="../media/image20.png"/><Relationship Id="rId6" Type="http://schemas.openxmlformats.org/officeDocument/2006/relationships/image" Target="../media/image19.png"/><Relationship Id="rId7" Type="http://schemas.openxmlformats.org/officeDocument/2006/relationships/image" Target="../media/image23.png"/><Relationship Id="rId8"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4"/>
          <p:cNvSpPr txBox="1"/>
          <p:nvPr>
            <p:ph type="ctrTitle"/>
          </p:nvPr>
        </p:nvSpPr>
        <p:spPr>
          <a:xfrm>
            <a:off x="128525" y="876625"/>
            <a:ext cx="8947800" cy="4262100"/>
          </a:xfrm>
          <a:prstGeom prst="rect">
            <a:avLst/>
          </a:prstGeom>
          <a:ln>
            <a:noFill/>
          </a:ln>
        </p:spPr>
        <p:txBody>
          <a:bodyPr anchorCtr="0" anchor="b" bIns="91425" lIns="91425" spcFirstLastPara="1" rIns="91425" wrap="square" tIns="91425">
            <a:spAutoFit/>
          </a:bodyPr>
          <a:lstStyle/>
          <a:p>
            <a:pPr indent="0" lvl="0" marL="0" rtl="0" algn="ctr">
              <a:lnSpc>
                <a:spcPct val="100000"/>
              </a:lnSpc>
              <a:spcBef>
                <a:spcPts val="0"/>
              </a:spcBef>
              <a:spcAft>
                <a:spcPts val="0"/>
              </a:spcAft>
              <a:buNone/>
            </a:pPr>
            <a:r>
              <a:rPr b="1" i="1" lang="en" sz="3900">
                <a:solidFill>
                  <a:srgbClr val="7030A0"/>
                </a:solidFill>
              </a:rPr>
              <a:t>Representing Immigrant Workers Facing Sex Discrimination: </a:t>
            </a:r>
            <a:endParaRPr b="1" i="1" sz="3900">
              <a:solidFill>
                <a:srgbClr val="7030A0"/>
              </a:solidFill>
            </a:endParaRPr>
          </a:p>
          <a:p>
            <a:pPr indent="0" lvl="0" marL="0" rtl="0" algn="ctr">
              <a:lnSpc>
                <a:spcPct val="100000"/>
              </a:lnSpc>
              <a:spcBef>
                <a:spcPts val="0"/>
              </a:spcBef>
              <a:spcAft>
                <a:spcPts val="0"/>
              </a:spcAft>
              <a:buNone/>
            </a:pPr>
            <a:r>
              <a:rPr b="1" i="1" lang="en" sz="3900">
                <a:solidFill>
                  <a:srgbClr val="7030A0"/>
                </a:solidFill>
              </a:rPr>
              <a:t>Current Best Practices and Strategies</a:t>
            </a:r>
            <a:endParaRPr b="1" i="1" sz="70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i="1" lang="en" sz="1200"/>
              <a:t> </a:t>
            </a:r>
            <a:endParaRPr i="1" sz="1200"/>
          </a:p>
          <a:p>
            <a:pPr indent="0" lvl="0" marL="0" rtl="0" algn="ctr">
              <a:lnSpc>
                <a:spcPct val="115000"/>
              </a:lnSpc>
              <a:spcBef>
                <a:spcPts val="1200"/>
              </a:spcBef>
              <a:spcAft>
                <a:spcPts val="0"/>
              </a:spcAft>
              <a:buSzPts val="1100"/>
              <a:buNone/>
            </a:pPr>
            <a:r>
              <a:t/>
            </a:r>
            <a:endParaRPr b="1" i="1" sz="3400">
              <a:solidFill>
                <a:srgbClr val="7030A0"/>
              </a:solidFill>
              <a:latin typeface="Lexend"/>
              <a:ea typeface="Lexend"/>
              <a:cs typeface="Lexend"/>
              <a:sym typeface="Lexend"/>
            </a:endParaRPr>
          </a:p>
          <a:p>
            <a:pPr indent="0" lvl="0" marL="0" rtl="0" algn="ctr">
              <a:lnSpc>
                <a:spcPct val="115000"/>
              </a:lnSpc>
              <a:spcBef>
                <a:spcPts val="0"/>
              </a:spcBef>
              <a:spcAft>
                <a:spcPts val="0"/>
              </a:spcAft>
              <a:buSzPts val="1100"/>
              <a:buNone/>
            </a:pPr>
            <a:r>
              <a:t/>
            </a:r>
            <a:endParaRPr i="1" sz="3600">
              <a:solidFill>
                <a:srgbClr val="7030A0"/>
              </a:solidFill>
              <a:latin typeface="Lexend SemiBold"/>
              <a:ea typeface="Lexend SemiBold"/>
              <a:cs typeface="Lexend SemiBold"/>
              <a:sym typeface="Lexend SemiBold"/>
            </a:endParaRPr>
          </a:p>
        </p:txBody>
      </p:sp>
      <p:pic>
        <p:nvPicPr>
          <p:cNvPr id="58" name="Google Shape;58;p14"/>
          <p:cNvPicPr preferRelativeResize="0"/>
          <p:nvPr/>
        </p:nvPicPr>
        <p:blipFill>
          <a:blip r:embed="rId3">
            <a:alphaModFix/>
          </a:blip>
          <a:stretch>
            <a:fillRect/>
          </a:stretch>
        </p:blipFill>
        <p:spPr>
          <a:xfrm>
            <a:off x="0" y="0"/>
            <a:ext cx="9017600" cy="597000"/>
          </a:xfrm>
          <a:prstGeom prst="rect">
            <a:avLst/>
          </a:prstGeom>
          <a:noFill/>
          <a:ln>
            <a:noFill/>
          </a:ln>
        </p:spPr>
      </p:pic>
      <p:pic>
        <p:nvPicPr>
          <p:cNvPr id="59" name="Google Shape;59;p14"/>
          <p:cNvPicPr preferRelativeResize="0"/>
          <p:nvPr/>
        </p:nvPicPr>
        <p:blipFill>
          <a:blip r:embed="rId4">
            <a:alphaModFix/>
          </a:blip>
          <a:stretch>
            <a:fillRect/>
          </a:stretch>
        </p:blipFill>
        <p:spPr>
          <a:xfrm>
            <a:off x="7946383" y="4525350"/>
            <a:ext cx="1129892" cy="524275"/>
          </a:xfrm>
          <a:prstGeom prst="rect">
            <a:avLst/>
          </a:prstGeom>
          <a:noFill/>
          <a:ln>
            <a:noFill/>
          </a:ln>
        </p:spPr>
      </p:pic>
      <p:pic>
        <p:nvPicPr>
          <p:cNvPr id="60" name="Google Shape;60;p14"/>
          <p:cNvPicPr preferRelativeResize="0"/>
          <p:nvPr/>
        </p:nvPicPr>
        <p:blipFill>
          <a:blip r:embed="rId5">
            <a:alphaModFix/>
          </a:blip>
          <a:stretch>
            <a:fillRect/>
          </a:stretch>
        </p:blipFill>
        <p:spPr>
          <a:xfrm>
            <a:off x="8071675" y="3579350"/>
            <a:ext cx="879300" cy="919975"/>
          </a:xfrm>
          <a:prstGeom prst="rect">
            <a:avLst/>
          </a:prstGeom>
          <a:noFill/>
          <a:ln>
            <a:noFill/>
          </a:ln>
        </p:spPr>
      </p:pic>
      <p:sp>
        <p:nvSpPr>
          <p:cNvPr id="61" name="Google Shape;61;p14"/>
          <p:cNvSpPr txBox="1"/>
          <p:nvPr/>
        </p:nvSpPr>
        <p:spPr>
          <a:xfrm>
            <a:off x="183225" y="3724200"/>
            <a:ext cx="7622100" cy="1077300"/>
          </a:xfrm>
          <a:prstGeom prst="rect">
            <a:avLst/>
          </a:prstGeom>
          <a:solidFill>
            <a:srgbClr val="2FC5B4"/>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7030A0"/>
                </a:solidFill>
                <a:latin typeface="Lexend Black"/>
                <a:ea typeface="Lexend Black"/>
                <a:cs typeface="Lexend Black"/>
                <a:sym typeface="Lexend Black"/>
              </a:rPr>
              <a:t>L</a:t>
            </a:r>
            <a:r>
              <a:rPr lang="en" sz="2400">
                <a:solidFill>
                  <a:srgbClr val="7030A0"/>
                </a:solidFill>
                <a:latin typeface="Lexend Black"/>
                <a:ea typeface="Lexend Black"/>
                <a:cs typeface="Lexend Black"/>
                <a:sym typeface="Lexend Black"/>
              </a:rPr>
              <a:t>egal Network for            </a:t>
            </a:r>
            <a:r>
              <a:rPr lang="en" sz="2400">
                <a:solidFill>
                  <a:schemeClr val="lt1"/>
                </a:solidFill>
                <a:latin typeface="Lexend Black"/>
                <a:ea typeface="Lexend Black"/>
                <a:cs typeface="Lexend Black"/>
                <a:sym typeface="Lexend Black"/>
              </a:rPr>
              <a:t>18 September  2025</a:t>
            </a:r>
            <a:r>
              <a:rPr lang="en" sz="2400">
                <a:solidFill>
                  <a:srgbClr val="7030A0"/>
                </a:solidFill>
                <a:latin typeface="Lexend Black"/>
                <a:ea typeface="Lexend Black"/>
                <a:cs typeface="Lexend Black"/>
                <a:sym typeface="Lexend Black"/>
              </a:rPr>
              <a:t>                                                </a:t>
            </a:r>
            <a:endParaRPr sz="2400">
              <a:solidFill>
                <a:srgbClr val="7030A0"/>
              </a:solidFill>
              <a:latin typeface="Lexend Black"/>
              <a:ea typeface="Lexend Black"/>
              <a:cs typeface="Lexend Black"/>
              <a:sym typeface="Lexend Black"/>
            </a:endParaRPr>
          </a:p>
          <a:p>
            <a:pPr indent="0" lvl="0" marL="0" rtl="0" algn="l">
              <a:lnSpc>
                <a:spcPct val="115000"/>
              </a:lnSpc>
              <a:spcBef>
                <a:spcPts val="1200"/>
              </a:spcBef>
              <a:spcAft>
                <a:spcPts val="1200"/>
              </a:spcAft>
              <a:buNone/>
            </a:pPr>
            <a:r>
              <a:rPr lang="en" sz="2400">
                <a:solidFill>
                  <a:srgbClr val="7030A0"/>
                </a:solidFill>
                <a:latin typeface="Lexend Black"/>
                <a:ea typeface="Lexend Black"/>
                <a:cs typeface="Lexend Black"/>
                <a:sym typeface="Lexend Black"/>
              </a:rPr>
              <a:t>Gender Equity Webinar        </a:t>
            </a:r>
            <a:r>
              <a:rPr lang="en" sz="2400">
                <a:solidFill>
                  <a:schemeClr val="lt1"/>
                </a:solidFill>
                <a:latin typeface="Lexend Black"/>
                <a:ea typeface="Lexend Black"/>
                <a:cs typeface="Lexend Black"/>
                <a:sym typeface="Lexend Black"/>
              </a:rPr>
              <a:t>3:00-4:30 pm ET</a:t>
            </a:r>
            <a:r>
              <a:rPr lang="en" sz="2400">
                <a:solidFill>
                  <a:srgbClr val="7030A0"/>
                </a:solidFill>
              </a:rPr>
              <a:t>                                     </a:t>
            </a:r>
            <a:endParaRPr/>
          </a:p>
        </p:txBody>
      </p:sp>
      <p:sp>
        <p:nvSpPr>
          <p:cNvPr id="62" name="Google Shape;62;p14"/>
          <p:cNvSpPr txBox="1"/>
          <p:nvPr/>
        </p:nvSpPr>
        <p:spPr>
          <a:xfrm>
            <a:off x="1943975" y="2089288"/>
            <a:ext cx="3977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cxnSp>
        <p:nvCxnSpPr>
          <p:cNvPr id="63" name="Google Shape;63;p14"/>
          <p:cNvCxnSpPr/>
          <p:nvPr/>
        </p:nvCxnSpPr>
        <p:spPr>
          <a:xfrm>
            <a:off x="183225" y="3708400"/>
            <a:ext cx="7620000" cy="33300"/>
          </a:xfrm>
          <a:prstGeom prst="straightConnector1">
            <a:avLst/>
          </a:prstGeom>
          <a:noFill/>
          <a:ln cap="flat" cmpd="sng" w="38100">
            <a:solidFill>
              <a:srgbClr val="7030A0"/>
            </a:solidFill>
            <a:prstDash val="solid"/>
            <a:round/>
            <a:headEnd len="med" w="med" type="none"/>
            <a:tailEnd len="med" w="med" type="none"/>
          </a:ln>
        </p:spPr>
      </p:cxnSp>
      <p:cxnSp>
        <p:nvCxnSpPr>
          <p:cNvPr id="64" name="Google Shape;64;p14"/>
          <p:cNvCxnSpPr/>
          <p:nvPr/>
        </p:nvCxnSpPr>
        <p:spPr>
          <a:xfrm>
            <a:off x="4264500" y="3708400"/>
            <a:ext cx="0" cy="1065900"/>
          </a:xfrm>
          <a:prstGeom prst="straightConnector1">
            <a:avLst/>
          </a:prstGeom>
          <a:noFill/>
          <a:ln cap="flat" cmpd="sng" w="38100">
            <a:solidFill>
              <a:srgbClr val="7030A0"/>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type="title"/>
          </p:nvPr>
        </p:nvSpPr>
        <p:spPr>
          <a:xfrm>
            <a:off x="311700" y="81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7030A0"/>
                </a:solidFill>
              </a:rPr>
              <a:t>Immigration Context: Block Entry &amp; Pathway to Status</a:t>
            </a:r>
            <a:endParaRPr b="1">
              <a:solidFill>
                <a:srgbClr val="7030A0"/>
              </a:solidFill>
            </a:endParaRPr>
          </a:p>
        </p:txBody>
      </p:sp>
      <p:sp>
        <p:nvSpPr>
          <p:cNvPr id="155" name="Google Shape;155;p23"/>
          <p:cNvSpPr txBox="1"/>
          <p:nvPr>
            <p:ph idx="1" type="body"/>
          </p:nvPr>
        </p:nvSpPr>
        <p:spPr>
          <a:xfrm>
            <a:off x="311700" y="1386725"/>
            <a:ext cx="8520600" cy="375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a:p>
          <a:p>
            <a:pPr indent="0" lvl="0" marL="0" rtl="0" algn="l">
              <a:spcBef>
                <a:spcPts val="1200"/>
              </a:spcBef>
              <a:spcAft>
                <a:spcPts val="0"/>
              </a:spcAft>
              <a:buNone/>
            </a:pPr>
            <a:r>
              <a:rPr b="1" lang="en"/>
              <a:t>Blocking entry</a:t>
            </a:r>
            <a:r>
              <a:rPr lang="en"/>
              <a:t> into the U.S. for people from certain countries/statuses.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Making it </a:t>
            </a:r>
            <a:r>
              <a:rPr b="1" lang="en"/>
              <a:t>harder and riskier to apply</a:t>
            </a:r>
            <a:r>
              <a:rPr lang="en"/>
              <a:t> for any type of status &amp; work authorization. </a:t>
            </a:r>
            <a:endParaRPr/>
          </a:p>
          <a:p>
            <a:pPr indent="-342900" lvl="0" marL="457200" rtl="0" algn="l">
              <a:spcBef>
                <a:spcPts val="1200"/>
              </a:spcBef>
              <a:spcAft>
                <a:spcPts val="0"/>
              </a:spcAft>
              <a:buSzPts val="1800"/>
              <a:buChar char="●"/>
            </a:pPr>
            <a:r>
              <a:rPr lang="en"/>
              <a:t>T Visa</a:t>
            </a:r>
            <a:endParaRPr/>
          </a:p>
          <a:p>
            <a:pPr indent="-342900" lvl="0" marL="457200" rtl="0" algn="l">
              <a:spcBef>
                <a:spcPts val="0"/>
              </a:spcBef>
              <a:spcAft>
                <a:spcPts val="0"/>
              </a:spcAft>
              <a:buSzPts val="1800"/>
              <a:buChar char="●"/>
            </a:pPr>
            <a:r>
              <a:rPr lang="en"/>
              <a:t>U Visa</a:t>
            </a:r>
            <a:endParaRPr/>
          </a:p>
        </p:txBody>
      </p:sp>
      <p:pic>
        <p:nvPicPr>
          <p:cNvPr id="156" name="Google Shape;156;p23"/>
          <p:cNvPicPr preferRelativeResize="0"/>
          <p:nvPr/>
        </p:nvPicPr>
        <p:blipFill>
          <a:blip r:embed="rId3">
            <a:alphaModFix/>
          </a:blip>
          <a:stretch>
            <a:fillRect/>
          </a:stretch>
        </p:blipFill>
        <p:spPr>
          <a:xfrm>
            <a:off x="0" y="0"/>
            <a:ext cx="9017600" cy="597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311700" y="81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7030A0"/>
                </a:solidFill>
              </a:rPr>
              <a:t>Immigration Context: Mass Deportation &amp; Detention</a:t>
            </a:r>
            <a:endParaRPr b="1">
              <a:solidFill>
                <a:srgbClr val="7030A0"/>
              </a:solidFill>
            </a:endParaRPr>
          </a:p>
        </p:txBody>
      </p:sp>
      <p:sp>
        <p:nvSpPr>
          <p:cNvPr id="162" name="Google Shape;162;p24"/>
          <p:cNvSpPr txBox="1"/>
          <p:nvPr>
            <p:ph idx="1" type="body"/>
          </p:nvPr>
        </p:nvSpPr>
        <p:spPr>
          <a:xfrm>
            <a:off x="311700" y="1486700"/>
            <a:ext cx="4383600" cy="37569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t>Increasingly</a:t>
            </a:r>
            <a:r>
              <a:rPr lang="en"/>
              <a:t> aggressive and militarized enforcement.</a:t>
            </a:r>
            <a:endParaRPr/>
          </a:p>
          <a:p>
            <a:pPr indent="0" lvl="0" marL="0" rtl="0" algn="l">
              <a:spcBef>
                <a:spcPts val="1200"/>
              </a:spcBef>
              <a:spcAft>
                <a:spcPts val="0"/>
              </a:spcAft>
              <a:buNone/>
            </a:pPr>
            <a:r>
              <a:rPr lang="en"/>
              <a:t>No “enforcement priorities” &amp; daily arrest quota.</a:t>
            </a:r>
            <a:endParaRPr/>
          </a:p>
          <a:p>
            <a:pPr indent="0" lvl="0" marL="0" rtl="0" algn="l">
              <a:spcBef>
                <a:spcPts val="1200"/>
              </a:spcBef>
              <a:spcAft>
                <a:spcPts val="0"/>
              </a:spcAft>
              <a:buNone/>
            </a:pPr>
            <a:r>
              <a:rPr lang="en"/>
              <a:t>Expanding detention.</a:t>
            </a:r>
            <a:endParaRPr/>
          </a:p>
          <a:p>
            <a:pPr indent="0" lvl="0" marL="0" rtl="0" algn="l">
              <a:spcBef>
                <a:spcPts val="1200"/>
              </a:spcBef>
              <a:spcAft>
                <a:spcPts val="0"/>
              </a:spcAft>
              <a:buNone/>
            </a:pPr>
            <a:r>
              <a:rPr b="1" lang="en"/>
              <a:t>H.R.1 →</a:t>
            </a:r>
            <a:r>
              <a:rPr lang="en"/>
              <a:t> </a:t>
            </a:r>
            <a:r>
              <a:rPr b="1" lang="en"/>
              <a:t>$170 billion more to increase immigration enforcement. </a:t>
            </a:r>
            <a:endParaRPr b="1"/>
          </a:p>
          <a:p>
            <a:pPr indent="0" lvl="0" marL="0" rtl="0" algn="l">
              <a:spcBef>
                <a:spcPts val="1200"/>
              </a:spcBef>
              <a:spcAft>
                <a:spcPts val="0"/>
              </a:spcAft>
              <a:buNone/>
            </a:pPr>
            <a:r>
              <a:rPr b="1" lang="en"/>
              <a:t>Exploitative employers emboldened to use immigration status as a tool for retaliation. </a:t>
            </a:r>
            <a:endParaRPr b="1"/>
          </a:p>
          <a:p>
            <a:pPr indent="0" lvl="0" marL="0" rtl="0" algn="l">
              <a:spcBef>
                <a:spcPts val="1200"/>
              </a:spcBef>
              <a:spcAft>
                <a:spcPts val="0"/>
              </a:spcAft>
              <a:buNone/>
            </a:pPr>
            <a:r>
              <a:t/>
            </a:r>
            <a:endParaRPr b="1"/>
          </a:p>
          <a:p>
            <a:pPr indent="0" lvl="0" marL="0" rtl="0" algn="l">
              <a:spcBef>
                <a:spcPts val="1200"/>
              </a:spcBef>
              <a:spcAft>
                <a:spcPts val="0"/>
              </a:spcAft>
              <a:buNone/>
            </a:pPr>
            <a:r>
              <a:t/>
            </a:r>
            <a:endParaRPr b="1"/>
          </a:p>
          <a:p>
            <a:pPr indent="0" lvl="0" marL="0" rtl="0" algn="l">
              <a:spcBef>
                <a:spcPts val="1200"/>
              </a:spcBef>
              <a:spcAft>
                <a:spcPts val="0"/>
              </a:spcAft>
              <a:buNone/>
            </a:pPr>
            <a:r>
              <a:t/>
            </a:r>
            <a:endParaRPr b="1"/>
          </a:p>
          <a:p>
            <a:pPr indent="0" lvl="0" marL="0" rtl="0" algn="l">
              <a:spcBef>
                <a:spcPts val="1200"/>
              </a:spcBef>
              <a:spcAft>
                <a:spcPts val="1200"/>
              </a:spcAft>
              <a:buNone/>
            </a:pPr>
            <a:r>
              <a:t/>
            </a:r>
            <a:endParaRPr b="1"/>
          </a:p>
        </p:txBody>
      </p:sp>
      <p:pic>
        <p:nvPicPr>
          <p:cNvPr id="163" name="Google Shape;163;p24"/>
          <p:cNvPicPr preferRelativeResize="0"/>
          <p:nvPr/>
        </p:nvPicPr>
        <p:blipFill>
          <a:blip r:embed="rId3">
            <a:alphaModFix/>
          </a:blip>
          <a:stretch>
            <a:fillRect/>
          </a:stretch>
        </p:blipFill>
        <p:spPr>
          <a:xfrm>
            <a:off x="0" y="0"/>
            <a:ext cx="9017600" cy="597000"/>
          </a:xfrm>
          <a:prstGeom prst="rect">
            <a:avLst/>
          </a:prstGeom>
          <a:noFill/>
          <a:ln>
            <a:noFill/>
          </a:ln>
        </p:spPr>
      </p:pic>
      <p:pic>
        <p:nvPicPr>
          <p:cNvPr id="164" name="Google Shape;164;p24"/>
          <p:cNvPicPr preferRelativeResize="0"/>
          <p:nvPr/>
        </p:nvPicPr>
        <p:blipFill>
          <a:blip r:embed="rId4">
            <a:alphaModFix/>
          </a:blip>
          <a:stretch>
            <a:fillRect/>
          </a:stretch>
        </p:blipFill>
        <p:spPr>
          <a:xfrm>
            <a:off x="6393975" y="2730000"/>
            <a:ext cx="2623626" cy="1416876"/>
          </a:xfrm>
          <a:prstGeom prst="rect">
            <a:avLst/>
          </a:prstGeom>
          <a:noFill/>
          <a:ln>
            <a:noFill/>
          </a:ln>
        </p:spPr>
      </p:pic>
      <p:pic>
        <p:nvPicPr>
          <p:cNvPr id="165" name="Google Shape;165;p24"/>
          <p:cNvPicPr preferRelativeResize="0"/>
          <p:nvPr/>
        </p:nvPicPr>
        <p:blipFill>
          <a:blip r:embed="rId5">
            <a:alphaModFix/>
          </a:blip>
          <a:stretch>
            <a:fillRect/>
          </a:stretch>
        </p:blipFill>
        <p:spPr>
          <a:xfrm>
            <a:off x="4845425" y="1439550"/>
            <a:ext cx="3285050" cy="1290450"/>
          </a:xfrm>
          <a:prstGeom prst="rect">
            <a:avLst/>
          </a:prstGeom>
          <a:noFill/>
          <a:ln>
            <a:noFill/>
          </a:ln>
        </p:spPr>
      </p:pic>
      <p:pic>
        <p:nvPicPr>
          <p:cNvPr id="166" name="Google Shape;166;p24"/>
          <p:cNvPicPr preferRelativeResize="0"/>
          <p:nvPr/>
        </p:nvPicPr>
        <p:blipFill>
          <a:blip r:embed="rId6">
            <a:alphaModFix/>
          </a:blip>
          <a:stretch>
            <a:fillRect/>
          </a:stretch>
        </p:blipFill>
        <p:spPr>
          <a:xfrm>
            <a:off x="4845425" y="4036950"/>
            <a:ext cx="2687751" cy="937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5"/>
          <p:cNvSpPr txBox="1"/>
          <p:nvPr>
            <p:ph type="title"/>
          </p:nvPr>
        </p:nvSpPr>
        <p:spPr>
          <a:xfrm>
            <a:off x="311700" y="81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7030A0"/>
                </a:solidFill>
              </a:rPr>
              <a:t>Labor &amp; Employment Context: Laws &amp; Regulations</a:t>
            </a:r>
            <a:endParaRPr b="1">
              <a:solidFill>
                <a:srgbClr val="7030A0"/>
              </a:solidFill>
            </a:endParaRPr>
          </a:p>
        </p:txBody>
      </p:sp>
      <p:sp>
        <p:nvSpPr>
          <p:cNvPr id="172" name="Google Shape;172;p25"/>
          <p:cNvSpPr txBox="1"/>
          <p:nvPr>
            <p:ph idx="1" type="body"/>
          </p:nvPr>
        </p:nvSpPr>
        <p:spPr>
          <a:xfrm>
            <a:off x="311700" y="1386725"/>
            <a:ext cx="8520600" cy="375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a:p>
          <a:p>
            <a:pPr indent="-342900" lvl="0" marL="457200" rtl="0" algn="l">
              <a:spcBef>
                <a:spcPts val="1200"/>
              </a:spcBef>
              <a:spcAft>
                <a:spcPts val="0"/>
              </a:spcAft>
              <a:buSzPts val="1800"/>
              <a:buChar char="●"/>
            </a:pPr>
            <a:r>
              <a:rPr b="1" lang="en"/>
              <a:t>Bedrock federal statutes still in place. Regulations changing.</a:t>
            </a:r>
            <a:endParaRPr b="1"/>
          </a:p>
          <a:p>
            <a:pPr indent="0" lvl="0" marL="914400" rtl="0" algn="l">
              <a:spcBef>
                <a:spcPts val="1200"/>
              </a:spcBef>
              <a:spcAft>
                <a:spcPts val="0"/>
              </a:spcAft>
              <a:buNone/>
            </a:pPr>
            <a:r>
              <a:t/>
            </a:r>
            <a:endParaRPr b="1"/>
          </a:p>
          <a:p>
            <a:pPr indent="-342900" lvl="0" marL="457200" rtl="0" algn="l">
              <a:spcBef>
                <a:spcPts val="1200"/>
              </a:spcBef>
              <a:spcAft>
                <a:spcPts val="0"/>
              </a:spcAft>
              <a:buSzPts val="1800"/>
              <a:buChar char="●"/>
            </a:pPr>
            <a:r>
              <a:rPr b="1" lang="en"/>
              <a:t>Opportunities for states </a:t>
            </a:r>
            <a:r>
              <a:rPr lang="en"/>
              <a:t>(where possible) to strengthen workplace protections for</a:t>
            </a:r>
            <a:r>
              <a:rPr b="1" lang="en"/>
              <a:t> all </a:t>
            </a:r>
            <a:r>
              <a:rPr lang="en"/>
              <a:t>workers.</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b="1" lang="en"/>
              <a:t>Federal courts vs. state courts.</a:t>
            </a:r>
            <a:endParaRPr b="1"/>
          </a:p>
        </p:txBody>
      </p:sp>
      <p:pic>
        <p:nvPicPr>
          <p:cNvPr id="173" name="Google Shape;173;p25"/>
          <p:cNvPicPr preferRelativeResize="0"/>
          <p:nvPr/>
        </p:nvPicPr>
        <p:blipFill>
          <a:blip r:embed="rId3">
            <a:alphaModFix/>
          </a:blip>
          <a:stretch>
            <a:fillRect/>
          </a:stretch>
        </p:blipFill>
        <p:spPr>
          <a:xfrm>
            <a:off x="0" y="0"/>
            <a:ext cx="9017600" cy="597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6"/>
          <p:cNvSpPr txBox="1"/>
          <p:nvPr>
            <p:ph type="title"/>
          </p:nvPr>
        </p:nvSpPr>
        <p:spPr>
          <a:xfrm>
            <a:off x="311700" y="81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7030A0"/>
                </a:solidFill>
              </a:rPr>
              <a:t>Labor &amp; Employment Context: Agencies.</a:t>
            </a:r>
            <a:endParaRPr b="1">
              <a:solidFill>
                <a:srgbClr val="7030A0"/>
              </a:solidFill>
            </a:endParaRPr>
          </a:p>
        </p:txBody>
      </p:sp>
      <p:sp>
        <p:nvSpPr>
          <p:cNvPr id="179" name="Google Shape;179;p26"/>
          <p:cNvSpPr txBox="1"/>
          <p:nvPr>
            <p:ph idx="1" type="body"/>
          </p:nvPr>
        </p:nvSpPr>
        <p:spPr>
          <a:xfrm>
            <a:off x="311700" y="1386725"/>
            <a:ext cx="8520600" cy="3756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All:</a:t>
            </a:r>
            <a:endParaRPr b="1"/>
          </a:p>
          <a:p>
            <a:pPr indent="-342900" lvl="0" marL="457200" rtl="0" algn="l">
              <a:spcBef>
                <a:spcPts val="1200"/>
              </a:spcBef>
              <a:spcAft>
                <a:spcPts val="0"/>
              </a:spcAft>
              <a:buSzPts val="1800"/>
              <a:buChar char="●"/>
            </a:pPr>
            <a:r>
              <a:rPr lang="en"/>
              <a:t>Information sharing?</a:t>
            </a:r>
            <a:endParaRPr/>
          </a:p>
          <a:p>
            <a:pPr indent="-342900" lvl="0" marL="457200" rtl="0" algn="l">
              <a:spcBef>
                <a:spcPts val="0"/>
              </a:spcBef>
              <a:spcAft>
                <a:spcPts val="0"/>
              </a:spcAft>
              <a:buSzPts val="1800"/>
              <a:buChar char="●"/>
            </a:pPr>
            <a:r>
              <a:rPr lang="en"/>
              <a:t>Staffing levels. </a:t>
            </a:r>
            <a:endParaRPr/>
          </a:p>
          <a:p>
            <a:pPr indent="0" lvl="0" marL="0" rtl="0" algn="l">
              <a:spcBef>
                <a:spcPts val="1200"/>
              </a:spcBef>
              <a:spcAft>
                <a:spcPts val="0"/>
              </a:spcAft>
              <a:buNone/>
            </a:pPr>
            <a:r>
              <a:rPr b="1" lang="en"/>
              <a:t>EEOC: </a:t>
            </a:r>
            <a:endParaRPr b="1"/>
          </a:p>
          <a:p>
            <a:pPr indent="-342900" lvl="0" marL="457200" rtl="0" algn="l">
              <a:spcBef>
                <a:spcPts val="1200"/>
              </a:spcBef>
              <a:spcAft>
                <a:spcPts val="0"/>
              </a:spcAft>
              <a:buSzPts val="1800"/>
              <a:buChar char="●"/>
            </a:pPr>
            <a:r>
              <a:rPr lang="en"/>
              <a:t>Emphasis on discrimination against U.S. citizens. </a:t>
            </a:r>
            <a:endParaRPr/>
          </a:p>
          <a:p>
            <a:pPr indent="-342900" lvl="0" marL="457200" rtl="0" algn="l">
              <a:spcBef>
                <a:spcPts val="0"/>
              </a:spcBef>
              <a:spcAft>
                <a:spcPts val="0"/>
              </a:spcAft>
              <a:buSzPts val="1800"/>
              <a:buChar char="●"/>
            </a:pPr>
            <a:r>
              <a:rPr lang="en"/>
              <a:t>Changing practices related to certain types of discrimination claims. </a:t>
            </a:r>
            <a:endParaRPr/>
          </a:p>
          <a:p>
            <a:pPr indent="-342900" lvl="0" marL="457200" rtl="0" algn="l">
              <a:spcBef>
                <a:spcPts val="0"/>
              </a:spcBef>
              <a:spcAft>
                <a:spcPts val="0"/>
              </a:spcAft>
              <a:buSzPts val="1800"/>
              <a:buChar char="●"/>
            </a:pPr>
            <a:r>
              <a:rPr lang="en"/>
              <a:t>Still considering requests for U/T visa certification.</a:t>
            </a:r>
            <a:endParaRPr/>
          </a:p>
          <a:p>
            <a:pPr indent="-342900" lvl="0" marL="457200" rtl="0" algn="l">
              <a:spcBef>
                <a:spcPts val="0"/>
              </a:spcBef>
              <a:spcAft>
                <a:spcPts val="0"/>
              </a:spcAft>
              <a:buSzPts val="1800"/>
              <a:buChar char="●"/>
            </a:pPr>
            <a:r>
              <a:rPr lang="en"/>
              <a:t>Potential changes after quorum reinstated: </a:t>
            </a:r>
            <a:endParaRPr/>
          </a:p>
          <a:p>
            <a:pPr indent="-317500" lvl="1" marL="914400" rtl="0" algn="l">
              <a:spcBef>
                <a:spcPts val="0"/>
              </a:spcBef>
              <a:spcAft>
                <a:spcPts val="0"/>
              </a:spcAft>
              <a:buSzPts val="1400"/>
              <a:buChar char="○"/>
            </a:pPr>
            <a:r>
              <a:rPr lang="en"/>
              <a:t>Harassment guidance</a:t>
            </a:r>
            <a:endParaRPr/>
          </a:p>
          <a:p>
            <a:pPr indent="-317500" lvl="1" marL="914400" rtl="0" algn="l">
              <a:spcBef>
                <a:spcPts val="0"/>
              </a:spcBef>
              <a:spcAft>
                <a:spcPts val="0"/>
              </a:spcAft>
              <a:buSzPts val="1400"/>
              <a:buChar char="○"/>
            </a:pPr>
            <a:r>
              <a:rPr lang="en"/>
              <a:t>PWFA rules</a:t>
            </a:r>
            <a:endParaRPr/>
          </a:p>
          <a:p>
            <a:pPr indent="-317500" lvl="1" marL="914400" rtl="0" algn="l">
              <a:spcBef>
                <a:spcPts val="0"/>
              </a:spcBef>
              <a:spcAft>
                <a:spcPts val="0"/>
              </a:spcAft>
              <a:buSzPts val="1400"/>
              <a:buChar char="○"/>
            </a:pPr>
            <a:r>
              <a:rPr lang="en"/>
              <a:t>Information sharing?</a:t>
            </a:r>
            <a:endParaRPr/>
          </a:p>
          <a:p>
            <a:pPr indent="0" lvl="0" marL="0" rtl="0" algn="l">
              <a:spcBef>
                <a:spcPts val="1200"/>
              </a:spcBef>
              <a:spcAft>
                <a:spcPts val="1200"/>
              </a:spcAft>
              <a:buNone/>
            </a:pPr>
            <a:r>
              <a:t/>
            </a:r>
            <a:endParaRPr/>
          </a:p>
        </p:txBody>
      </p:sp>
      <p:pic>
        <p:nvPicPr>
          <p:cNvPr id="180" name="Google Shape;180;p26"/>
          <p:cNvPicPr preferRelativeResize="0"/>
          <p:nvPr/>
        </p:nvPicPr>
        <p:blipFill>
          <a:blip r:embed="rId3">
            <a:alphaModFix/>
          </a:blip>
          <a:stretch>
            <a:fillRect/>
          </a:stretch>
        </p:blipFill>
        <p:spPr>
          <a:xfrm>
            <a:off x="0" y="0"/>
            <a:ext cx="9017600" cy="597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7"/>
          <p:cNvSpPr txBox="1"/>
          <p:nvPr>
            <p:ph type="title"/>
          </p:nvPr>
        </p:nvSpPr>
        <p:spPr>
          <a:xfrm>
            <a:off x="311700" y="81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7030A0"/>
                </a:solidFill>
              </a:rPr>
              <a:t>What does this mean?</a:t>
            </a:r>
            <a:endParaRPr b="1">
              <a:solidFill>
                <a:srgbClr val="7030A0"/>
              </a:solidFill>
            </a:endParaRPr>
          </a:p>
        </p:txBody>
      </p:sp>
      <p:sp>
        <p:nvSpPr>
          <p:cNvPr id="186" name="Google Shape;186;p27"/>
          <p:cNvSpPr txBox="1"/>
          <p:nvPr>
            <p:ph idx="1" type="body"/>
          </p:nvPr>
        </p:nvSpPr>
        <p:spPr>
          <a:xfrm>
            <a:off x="311700" y="1386725"/>
            <a:ext cx="8520600" cy="37569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b="1" lang="en"/>
              <a:t>More important than ever to:</a:t>
            </a:r>
            <a:endParaRPr b="1"/>
          </a:p>
          <a:p>
            <a:pPr indent="-317182" lvl="0" marL="457200" rtl="0" algn="l">
              <a:lnSpc>
                <a:spcPct val="200000"/>
              </a:lnSpc>
              <a:spcBef>
                <a:spcPts val="1200"/>
              </a:spcBef>
              <a:spcAft>
                <a:spcPts val="0"/>
              </a:spcAft>
              <a:buSzPct val="100000"/>
              <a:buChar char="●"/>
            </a:pPr>
            <a:r>
              <a:rPr lang="en"/>
              <a:t>Represent immigrant workers who want to file claims;</a:t>
            </a:r>
            <a:endParaRPr/>
          </a:p>
          <a:p>
            <a:pPr indent="-317182" lvl="0" marL="457200" rtl="0" algn="l">
              <a:lnSpc>
                <a:spcPct val="200000"/>
              </a:lnSpc>
              <a:spcBef>
                <a:spcPts val="0"/>
              </a:spcBef>
              <a:spcAft>
                <a:spcPts val="0"/>
              </a:spcAft>
              <a:buSzPct val="100000"/>
              <a:buChar char="●"/>
            </a:pPr>
            <a:r>
              <a:rPr lang="en"/>
              <a:t>Provide effective client counseling and preparation in light of risks;</a:t>
            </a:r>
            <a:endParaRPr/>
          </a:p>
          <a:p>
            <a:pPr indent="-317182" lvl="0" marL="457200" rtl="0" algn="l">
              <a:lnSpc>
                <a:spcPct val="200000"/>
              </a:lnSpc>
              <a:spcBef>
                <a:spcPts val="0"/>
              </a:spcBef>
              <a:spcAft>
                <a:spcPts val="0"/>
              </a:spcAft>
              <a:buSzPct val="100000"/>
              <a:buChar char="●"/>
            </a:pPr>
            <a:r>
              <a:rPr lang="en"/>
              <a:t>Build relationships with immigration practitioners, worker centers, etc.;</a:t>
            </a:r>
            <a:endParaRPr/>
          </a:p>
          <a:p>
            <a:pPr indent="-317182" lvl="0" marL="457200" rtl="0" algn="l">
              <a:lnSpc>
                <a:spcPct val="200000"/>
              </a:lnSpc>
              <a:spcBef>
                <a:spcPts val="0"/>
              </a:spcBef>
              <a:spcAft>
                <a:spcPts val="0"/>
              </a:spcAft>
              <a:buSzPct val="100000"/>
              <a:buChar char="●"/>
            </a:pPr>
            <a:r>
              <a:rPr lang="en"/>
              <a:t>Consider filing charges at state labor/employment agencies, where available and you have trust in their policies and practices related to immigrant workers.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87" name="Google Shape;187;p27"/>
          <p:cNvPicPr preferRelativeResize="0"/>
          <p:nvPr/>
        </p:nvPicPr>
        <p:blipFill>
          <a:blip r:embed="rId3">
            <a:alphaModFix/>
          </a:blip>
          <a:stretch>
            <a:fillRect/>
          </a:stretch>
        </p:blipFill>
        <p:spPr>
          <a:xfrm>
            <a:off x="0" y="0"/>
            <a:ext cx="9017600" cy="597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ph type="title"/>
          </p:nvPr>
        </p:nvSpPr>
        <p:spPr>
          <a:xfrm>
            <a:off x="248500" y="540688"/>
            <a:ext cx="8520600" cy="51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t/>
            </a:r>
            <a:endParaRPr sz="3020">
              <a:solidFill>
                <a:srgbClr val="561561"/>
              </a:solidFill>
              <a:latin typeface="Lexend ExtraBold"/>
              <a:ea typeface="Lexend ExtraBold"/>
              <a:cs typeface="Lexend ExtraBold"/>
              <a:sym typeface="Lexend ExtraBold"/>
            </a:endParaRPr>
          </a:p>
        </p:txBody>
      </p:sp>
      <p:pic>
        <p:nvPicPr>
          <p:cNvPr id="193" name="Google Shape;193;p28"/>
          <p:cNvPicPr preferRelativeResize="0"/>
          <p:nvPr/>
        </p:nvPicPr>
        <p:blipFill>
          <a:blip r:embed="rId3">
            <a:alphaModFix/>
          </a:blip>
          <a:stretch>
            <a:fillRect/>
          </a:stretch>
        </p:blipFill>
        <p:spPr>
          <a:xfrm>
            <a:off x="0" y="0"/>
            <a:ext cx="9017600" cy="597000"/>
          </a:xfrm>
          <a:prstGeom prst="rect">
            <a:avLst/>
          </a:prstGeom>
          <a:noFill/>
          <a:ln>
            <a:noFill/>
          </a:ln>
        </p:spPr>
      </p:pic>
      <p:sp>
        <p:nvSpPr>
          <p:cNvPr id="194" name="Google Shape;194;p28"/>
          <p:cNvSpPr/>
          <p:nvPr/>
        </p:nvSpPr>
        <p:spPr>
          <a:xfrm>
            <a:off x="2073650" y="1206300"/>
            <a:ext cx="6387600" cy="515700"/>
          </a:xfrm>
          <a:prstGeom prst="rect">
            <a:avLst/>
          </a:prstGeom>
          <a:solidFill>
            <a:srgbClr val="7030A0"/>
          </a:solidFill>
          <a:ln cap="flat" cmpd="sng" w="9525">
            <a:solidFill>
              <a:srgbClr val="56156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lt1"/>
                </a:solidFill>
                <a:latin typeface="Lexend SemiBold"/>
                <a:ea typeface="Lexend SemiBold"/>
                <a:cs typeface="Lexend SemiBold"/>
                <a:sym typeface="Lexend SemiBold"/>
              </a:rPr>
              <a:t>Current policies and practices impacting </a:t>
            </a:r>
            <a:endParaRPr sz="1700">
              <a:solidFill>
                <a:schemeClr val="lt1"/>
              </a:solidFill>
              <a:latin typeface="Lexend SemiBold"/>
              <a:ea typeface="Lexend SemiBold"/>
              <a:cs typeface="Lexend SemiBold"/>
              <a:sym typeface="Lexend SemiBold"/>
            </a:endParaRPr>
          </a:p>
          <a:p>
            <a:pPr indent="0" lvl="0" marL="0" rtl="0" algn="ctr">
              <a:spcBef>
                <a:spcPts val="0"/>
              </a:spcBef>
              <a:spcAft>
                <a:spcPts val="0"/>
              </a:spcAft>
              <a:buNone/>
            </a:pPr>
            <a:r>
              <a:rPr lang="en" sz="1700">
                <a:solidFill>
                  <a:schemeClr val="lt1"/>
                </a:solidFill>
                <a:latin typeface="Lexend SemiBold"/>
                <a:ea typeface="Lexend SemiBold"/>
                <a:cs typeface="Lexend SemiBold"/>
                <a:sym typeface="Lexend SemiBold"/>
              </a:rPr>
              <a:t>immigrant workers</a:t>
            </a:r>
            <a:endParaRPr sz="1700">
              <a:solidFill>
                <a:schemeClr val="lt1"/>
              </a:solidFill>
              <a:latin typeface="Lexend SemiBold"/>
              <a:ea typeface="Lexend SemiBold"/>
              <a:cs typeface="Lexend SemiBold"/>
              <a:sym typeface="Lexend SemiBold"/>
            </a:endParaRPr>
          </a:p>
        </p:txBody>
      </p:sp>
      <p:sp>
        <p:nvSpPr>
          <p:cNvPr id="195" name="Google Shape;195;p28"/>
          <p:cNvSpPr/>
          <p:nvPr/>
        </p:nvSpPr>
        <p:spPr>
          <a:xfrm>
            <a:off x="2073525" y="1864200"/>
            <a:ext cx="6387600" cy="515700"/>
          </a:xfrm>
          <a:prstGeom prst="rect">
            <a:avLst/>
          </a:prstGeom>
          <a:solidFill>
            <a:srgbClr val="7030A0">
              <a:alpha val="75320"/>
            </a:srgbClr>
          </a:solidFill>
          <a:ln cap="flat" cmpd="sng" w="9525">
            <a:solidFill>
              <a:srgbClr val="7030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00">
              <a:solidFill>
                <a:schemeClr val="lt1"/>
              </a:solidFill>
              <a:latin typeface="Lexend SemiBold"/>
              <a:ea typeface="Lexend SemiBold"/>
              <a:cs typeface="Lexend SemiBold"/>
              <a:sym typeface="Lexend SemiBold"/>
            </a:endParaRPr>
          </a:p>
          <a:p>
            <a:pPr indent="0" lvl="0" marL="0" rtl="0" algn="ctr">
              <a:spcBef>
                <a:spcPts val="0"/>
              </a:spcBef>
              <a:spcAft>
                <a:spcPts val="0"/>
              </a:spcAft>
              <a:buClr>
                <a:schemeClr val="dk1"/>
              </a:buClr>
              <a:buSzPts val="990"/>
              <a:buFont typeface="Arial"/>
              <a:buNone/>
            </a:pPr>
            <a:r>
              <a:t/>
            </a:r>
            <a:endParaRPr sz="1800">
              <a:solidFill>
                <a:schemeClr val="lt1"/>
              </a:solidFill>
              <a:latin typeface="Lexend SemiBold"/>
              <a:ea typeface="Lexend SemiBold"/>
              <a:cs typeface="Lexend SemiBold"/>
              <a:sym typeface="Lexend SemiBold"/>
            </a:endParaRPr>
          </a:p>
          <a:p>
            <a:pPr indent="0" lvl="0" marL="0" rtl="0" algn="ctr">
              <a:spcBef>
                <a:spcPts val="0"/>
              </a:spcBef>
              <a:spcAft>
                <a:spcPts val="0"/>
              </a:spcAft>
              <a:buClr>
                <a:schemeClr val="dk1"/>
              </a:buClr>
              <a:buSzPts val="990"/>
              <a:buFont typeface="Arial"/>
              <a:buNone/>
            </a:pPr>
            <a:r>
              <a:rPr lang="en" sz="1800">
                <a:solidFill>
                  <a:schemeClr val="lt1"/>
                </a:solidFill>
                <a:latin typeface="Lexend SemiBold"/>
                <a:ea typeface="Lexend SemiBold"/>
                <a:cs typeface="Lexend SemiBold"/>
                <a:sym typeface="Lexend SemiBold"/>
              </a:rPr>
              <a:t>Best practices for working with immigrant workers</a:t>
            </a:r>
            <a:endParaRPr>
              <a:solidFill>
                <a:schemeClr val="dk1"/>
              </a:solidFill>
            </a:endParaRPr>
          </a:p>
          <a:p>
            <a:pPr indent="0" lvl="0" marL="0" rtl="0" algn="ctr">
              <a:spcBef>
                <a:spcPts val="0"/>
              </a:spcBef>
              <a:spcAft>
                <a:spcPts val="0"/>
              </a:spcAft>
              <a:buClr>
                <a:schemeClr val="dk1"/>
              </a:buClr>
              <a:buSzPts val="1100"/>
              <a:buFont typeface="Arial"/>
              <a:buNone/>
            </a:pPr>
            <a:r>
              <a:t/>
            </a:r>
            <a:endParaRPr sz="1900">
              <a:solidFill>
                <a:schemeClr val="lt1"/>
              </a:solidFill>
              <a:latin typeface="Lexend SemiBold"/>
              <a:ea typeface="Lexend SemiBold"/>
              <a:cs typeface="Lexend SemiBold"/>
              <a:sym typeface="Lexend SemiBold"/>
            </a:endParaRPr>
          </a:p>
        </p:txBody>
      </p:sp>
      <p:sp>
        <p:nvSpPr>
          <p:cNvPr id="196" name="Google Shape;196;p28"/>
          <p:cNvSpPr txBox="1"/>
          <p:nvPr/>
        </p:nvSpPr>
        <p:spPr>
          <a:xfrm>
            <a:off x="593800" y="1206925"/>
            <a:ext cx="1307400" cy="5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561561"/>
                </a:solidFill>
                <a:latin typeface="Lexend"/>
                <a:ea typeface="Lexend"/>
                <a:cs typeface="Lexend"/>
                <a:sym typeface="Lexend"/>
              </a:rPr>
              <a:t>Part I</a:t>
            </a:r>
            <a:endParaRPr b="1" sz="2400">
              <a:solidFill>
                <a:srgbClr val="561561"/>
              </a:solidFill>
              <a:latin typeface="Lexend"/>
              <a:ea typeface="Lexend"/>
              <a:cs typeface="Lexend"/>
              <a:sym typeface="Lexend"/>
            </a:endParaRPr>
          </a:p>
        </p:txBody>
      </p:sp>
      <p:sp>
        <p:nvSpPr>
          <p:cNvPr id="197" name="Google Shape;197;p28"/>
          <p:cNvSpPr txBox="1"/>
          <p:nvPr/>
        </p:nvSpPr>
        <p:spPr>
          <a:xfrm>
            <a:off x="479775" y="1865450"/>
            <a:ext cx="1307400" cy="5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561561"/>
                </a:solidFill>
                <a:latin typeface="Lexend"/>
                <a:ea typeface="Lexend"/>
                <a:cs typeface="Lexend"/>
                <a:sym typeface="Lexend"/>
              </a:rPr>
              <a:t>Part II</a:t>
            </a:r>
            <a:endParaRPr b="1" sz="2400">
              <a:solidFill>
                <a:srgbClr val="561561"/>
              </a:solidFill>
              <a:latin typeface="Lexend"/>
              <a:ea typeface="Lexend"/>
              <a:cs typeface="Lexend"/>
              <a:sym typeface="Lexend"/>
            </a:endParaRPr>
          </a:p>
        </p:txBody>
      </p:sp>
      <p:sp>
        <p:nvSpPr>
          <p:cNvPr id="198" name="Google Shape;198;p28"/>
          <p:cNvSpPr/>
          <p:nvPr/>
        </p:nvSpPr>
        <p:spPr>
          <a:xfrm>
            <a:off x="118050" y="1980000"/>
            <a:ext cx="303300" cy="293100"/>
          </a:xfrm>
          <a:prstGeom prst="rightArrow">
            <a:avLst>
              <a:gd fmla="val 50000" name="adj1"/>
              <a:gd fmla="val 50000" name="adj2"/>
            </a:avLst>
          </a:prstGeom>
          <a:solidFill>
            <a:schemeClr val="accent6"/>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9"/>
          <p:cNvSpPr txBox="1"/>
          <p:nvPr>
            <p:ph type="title"/>
          </p:nvPr>
        </p:nvSpPr>
        <p:spPr>
          <a:xfrm>
            <a:off x="311700" y="814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990"/>
              <a:buFont typeface="Arial"/>
              <a:buNone/>
            </a:pPr>
            <a:r>
              <a:rPr lang="en" sz="3020" u="sng">
                <a:solidFill>
                  <a:srgbClr val="073763"/>
                </a:solidFill>
              </a:rPr>
              <a:t>Consider barriers to accessing safety and justice</a:t>
            </a:r>
            <a:endParaRPr sz="3020" u="sng">
              <a:solidFill>
                <a:srgbClr val="073763"/>
              </a:solidFill>
            </a:endParaRPr>
          </a:p>
          <a:p>
            <a:pPr indent="0" lvl="0" marL="0" rtl="0" algn="l">
              <a:spcBef>
                <a:spcPts val="0"/>
              </a:spcBef>
              <a:spcAft>
                <a:spcPts val="0"/>
              </a:spcAft>
              <a:buSzPts val="990"/>
              <a:buNone/>
            </a:pPr>
            <a:r>
              <a:t/>
            </a:r>
            <a:endParaRPr b="1" sz="1220" u="sng">
              <a:solidFill>
                <a:srgbClr val="073763"/>
              </a:solidFill>
            </a:endParaRPr>
          </a:p>
        </p:txBody>
      </p:sp>
      <p:sp>
        <p:nvSpPr>
          <p:cNvPr id="204" name="Google Shape;204;p29"/>
          <p:cNvSpPr txBox="1"/>
          <p:nvPr>
            <p:ph idx="1" type="body"/>
          </p:nvPr>
        </p:nvSpPr>
        <p:spPr>
          <a:xfrm>
            <a:off x="311700" y="1386725"/>
            <a:ext cx="8520600" cy="3756900"/>
          </a:xfrm>
          <a:prstGeom prst="rect">
            <a:avLst/>
          </a:prstGeom>
        </p:spPr>
        <p:txBody>
          <a:bodyPr anchorCtr="0" anchor="t" bIns="91425" lIns="91425" spcFirstLastPara="1" rIns="91425" wrap="square" tIns="91425">
            <a:normAutofit/>
          </a:bodyPr>
          <a:lstStyle/>
          <a:p>
            <a:pPr indent="0" lvl="0" marL="0" rtl="0" algn="l">
              <a:lnSpc>
                <a:spcPct val="90000"/>
              </a:lnSpc>
              <a:spcBef>
                <a:spcPts val="0"/>
              </a:spcBef>
              <a:spcAft>
                <a:spcPts val="0"/>
              </a:spcAft>
              <a:buClr>
                <a:schemeClr val="dk1"/>
              </a:buClr>
              <a:buSzPts val="1100"/>
              <a:buFont typeface="Arial"/>
              <a:buNone/>
            </a:pPr>
            <a:r>
              <a:rPr lang="en" sz="3000">
                <a:solidFill>
                  <a:srgbClr val="6FC3A5"/>
                </a:solidFill>
              </a:rPr>
              <a:t>•</a:t>
            </a:r>
            <a:r>
              <a:rPr lang="en" sz="3000">
                <a:solidFill>
                  <a:srgbClr val="002E5D"/>
                </a:solidFill>
              </a:rPr>
              <a:t>Language Access</a:t>
            </a:r>
            <a:endParaRPr sz="3000">
              <a:solidFill>
                <a:srgbClr val="002E5D"/>
              </a:solidFill>
            </a:endParaRPr>
          </a:p>
          <a:p>
            <a:pPr indent="0" lvl="0" marL="0" rtl="0" algn="l">
              <a:lnSpc>
                <a:spcPct val="90000"/>
              </a:lnSpc>
              <a:spcBef>
                <a:spcPts val="0"/>
              </a:spcBef>
              <a:spcAft>
                <a:spcPts val="0"/>
              </a:spcAft>
              <a:buClr>
                <a:schemeClr val="dk1"/>
              </a:buClr>
              <a:buSzPts val="1100"/>
              <a:buFont typeface="Arial"/>
              <a:buNone/>
            </a:pPr>
            <a:r>
              <a:rPr lang="en" sz="3000">
                <a:solidFill>
                  <a:srgbClr val="6FC3A5"/>
                </a:solidFill>
              </a:rPr>
              <a:t>•</a:t>
            </a:r>
            <a:r>
              <a:rPr lang="en" sz="3000">
                <a:solidFill>
                  <a:srgbClr val="002E5D"/>
                </a:solidFill>
              </a:rPr>
              <a:t>Distrust of police from home country</a:t>
            </a:r>
            <a:endParaRPr sz="3000">
              <a:solidFill>
                <a:srgbClr val="002E5D"/>
              </a:solidFill>
            </a:endParaRPr>
          </a:p>
          <a:p>
            <a:pPr indent="0" lvl="0" marL="0" rtl="0" algn="l">
              <a:lnSpc>
                <a:spcPct val="90000"/>
              </a:lnSpc>
              <a:spcBef>
                <a:spcPts val="0"/>
              </a:spcBef>
              <a:spcAft>
                <a:spcPts val="0"/>
              </a:spcAft>
              <a:buClr>
                <a:schemeClr val="dk1"/>
              </a:buClr>
              <a:buSzPts val="1100"/>
              <a:buFont typeface="Arial"/>
              <a:buNone/>
            </a:pPr>
            <a:r>
              <a:rPr lang="en" sz="3000">
                <a:solidFill>
                  <a:srgbClr val="6FC3A5"/>
                </a:solidFill>
              </a:rPr>
              <a:t>•</a:t>
            </a:r>
            <a:r>
              <a:rPr lang="en" sz="3000">
                <a:solidFill>
                  <a:srgbClr val="002E5D"/>
                </a:solidFill>
              </a:rPr>
              <a:t>Lack of information regarding legal rights and legal system often through misinformation or intimidation by person in power</a:t>
            </a:r>
            <a:endParaRPr sz="3000">
              <a:solidFill>
                <a:srgbClr val="002E5D"/>
              </a:solidFill>
            </a:endParaRPr>
          </a:p>
          <a:p>
            <a:pPr indent="0" lvl="0" marL="0" rtl="0" algn="l">
              <a:lnSpc>
                <a:spcPct val="90000"/>
              </a:lnSpc>
              <a:spcBef>
                <a:spcPts val="0"/>
              </a:spcBef>
              <a:spcAft>
                <a:spcPts val="0"/>
              </a:spcAft>
              <a:buClr>
                <a:schemeClr val="dk1"/>
              </a:buClr>
              <a:buSzPts val="1100"/>
              <a:buFont typeface="Arial"/>
              <a:buNone/>
            </a:pPr>
            <a:r>
              <a:rPr lang="en" sz="3000">
                <a:solidFill>
                  <a:srgbClr val="6FC3A5"/>
                </a:solidFill>
              </a:rPr>
              <a:t>•</a:t>
            </a:r>
            <a:r>
              <a:rPr lang="en" sz="3000">
                <a:solidFill>
                  <a:srgbClr val="002E5D"/>
                </a:solidFill>
              </a:rPr>
              <a:t>Limited or no access to public benefits</a:t>
            </a:r>
            <a:endParaRPr sz="3000">
              <a:solidFill>
                <a:srgbClr val="002E5D"/>
              </a:solidFill>
            </a:endParaRPr>
          </a:p>
          <a:p>
            <a:pPr indent="0" lvl="0" marL="0" rtl="0" algn="l">
              <a:spcBef>
                <a:spcPts val="0"/>
              </a:spcBef>
              <a:spcAft>
                <a:spcPts val="1200"/>
              </a:spcAft>
              <a:buNone/>
            </a:pPr>
            <a:r>
              <a:t/>
            </a:r>
            <a:endParaRPr sz="1600"/>
          </a:p>
        </p:txBody>
      </p:sp>
      <p:pic>
        <p:nvPicPr>
          <p:cNvPr id="205" name="Google Shape;205;p29"/>
          <p:cNvPicPr preferRelativeResize="0"/>
          <p:nvPr/>
        </p:nvPicPr>
        <p:blipFill>
          <a:blip r:embed="rId3">
            <a:alphaModFix/>
          </a:blip>
          <a:stretch>
            <a:fillRect/>
          </a:stretch>
        </p:blipFill>
        <p:spPr>
          <a:xfrm>
            <a:off x="0" y="0"/>
            <a:ext cx="9017600" cy="597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0"/>
          <p:cNvSpPr txBox="1"/>
          <p:nvPr>
            <p:ph type="title"/>
          </p:nvPr>
        </p:nvSpPr>
        <p:spPr>
          <a:xfrm>
            <a:off x="311700" y="705513"/>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3600" u="sng">
                <a:solidFill>
                  <a:srgbClr val="073763"/>
                </a:solidFill>
              </a:rPr>
              <a:t>Barriers, continued</a:t>
            </a:r>
            <a:endParaRPr sz="3400" u="sng">
              <a:solidFill>
                <a:srgbClr val="073763"/>
              </a:solidFill>
            </a:endParaRPr>
          </a:p>
        </p:txBody>
      </p:sp>
      <p:sp>
        <p:nvSpPr>
          <p:cNvPr id="211" name="Google Shape;211;p30"/>
          <p:cNvSpPr txBox="1"/>
          <p:nvPr>
            <p:ph idx="1" type="body"/>
          </p:nvPr>
        </p:nvSpPr>
        <p:spPr>
          <a:xfrm>
            <a:off x="311700" y="1386725"/>
            <a:ext cx="8520600" cy="3756900"/>
          </a:xfrm>
          <a:prstGeom prst="rect">
            <a:avLst/>
          </a:prstGeom>
        </p:spPr>
        <p:txBody>
          <a:bodyPr anchorCtr="0" anchor="t" bIns="91425" lIns="91425" spcFirstLastPara="1" rIns="91425" wrap="square" tIns="91425">
            <a:normAutofit lnSpcReduction="10000"/>
          </a:bodyPr>
          <a:lstStyle/>
          <a:p>
            <a:pPr indent="0" lvl="0" marL="0" rtl="0" algn="l">
              <a:lnSpc>
                <a:spcPct val="90000"/>
              </a:lnSpc>
              <a:spcBef>
                <a:spcPts val="0"/>
              </a:spcBef>
              <a:spcAft>
                <a:spcPts val="0"/>
              </a:spcAft>
              <a:buClr>
                <a:schemeClr val="dk1"/>
              </a:buClr>
              <a:buSzPts val="1100"/>
              <a:buFont typeface="Arial"/>
              <a:buNone/>
            </a:pPr>
            <a:r>
              <a:rPr lang="en" sz="2800">
                <a:solidFill>
                  <a:srgbClr val="6FC3A5"/>
                </a:solidFill>
              </a:rPr>
              <a:t>•</a:t>
            </a:r>
            <a:r>
              <a:rPr lang="en" sz="2800">
                <a:solidFill>
                  <a:srgbClr val="002E5D"/>
                </a:solidFill>
              </a:rPr>
              <a:t>Employment-related barriers</a:t>
            </a:r>
            <a:endParaRPr sz="2800">
              <a:solidFill>
                <a:srgbClr val="002E5D"/>
              </a:solidFill>
            </a:endParaRPr>
          </a:p>
          <a:p>
            <a:pPr indent="0" lvl="0" marL="469900" rtl="0" algn="l">
              <a:lnSpc>
                <a:spcPct val="90000"/>
              </a:lnSpc>
              <a:spcBef>
                <a:spcPts val="0"/>
              </a:spcBef>
              <a:spcAft>
                <a:spcPts val="0"/>
              </a:spcAft>
              <a:buClr>
                <a:schemeClr val="dk1"/>
              </a:buClr>
              <a:buSzPts val="1100"/>
              <a:buFont typeface="Arial"/>
              <a:buNone/>
            </a:pPr>
            <a:r>
              <a:rPr lang="en" sz="2800">
                <a:solidFill>
                  <a:srgbClr val="6FC3A5"/>
                </a:solidFill>
              </a:rPr>
              <a:t>•</a:t>
            </a:r>
            <a:r>
              <a:rPr lang="en" sz="2800">
                <a:solidFill>
                  <a:srgbClr val="002E5D"/>
                </a:solidFill>
              </a:rPr>
              <a:t>Work authorization</a:t>
            </a:r>
            <a:endParaRPr sz="2800">
              <a:solidFill>
                <a:srgbClr val="002E5D"/>
              </a:solidFill>
            </a:endParaRPr>
          </a:p>
          <a:p>
            <a:pPr indent="0" lvl="0" marL="469900" rtl="0" algn="l">
              <a:lnSpc>
                <a:spcPct val="90000"/>
              </a:lnSpc>
              <a:spcBef>
                <a:spcPts val="0"/>
              </a:spcBef>
              <a:spcAft>
                <a:spcPts val="0"/>
              </a:spcAft>
              <a:buNone/>
            </a:pPr>
            <a:r>
              <a:rPr lang="en" sz="2800">
                <a:solidFill>
                  <a:srgbClr val="6FC3A5"/>
                </a:solidFill>
              </a:rPr>
              <a:t>•</a:t>
            </a:r>
            <a:r>
              <a:rPr lang="en" sz="2800">
                <a:solidFill>
                  <a:srgbClr val="002E5D"/>
                </a:solidFill>
              </a:rPr>
              <a:t>Power dynamics</a:t>
            </a:r>
            <a:endParaRPr sz="2800">
              <a:solidFill>
                <a:srgbClr val="002E5D"/>
              </a:solidFill>
            </a:endParaRPr>
          </a:p>
          <a:p>
            <a:pPr indent="444500" lvl="0" marL="12700" rtl="0" algn="l">
              <a:lnSpc>
                <a:spcPct val="90000"/>
              </a:lnSpc>
              <a:spcBef>
                <a:spcPts val="0"/>
              </a:spcBef>
              <a:spcAft>
                <a:spcPts val="0"/>
              </a:spcAft>
              <a:buClr>
                <a:schemeClr val="dk1"/>
              </a:buClr>
              <a:buSzPts val="1100"/>
              <a:buFont typeface="Arial"/>
              <a:buNone/>
            </a:pPr>
            <a:r>
              <a:rPr lang="en" sz="2800">
                <a:solidFill>
                  <a:srgbClr val="6FC3A5"/>
                </a:solidFill>
              </a:rPr>
              <a:t>•</a:t>
            </a:r>
            <a:r>
              <a:rPr lang="en" sz="2800">
                <a:solidFill>
                  <a:srgbClr val="002E5D"/>
                </a:solidFill>
              </a:rPr>
              <a:t>Lack of understanding of reporting systems</a:t>
            </a:r>
            <a:endParaRPr sz="2800">
              <a:solidFill>
                <a:srgbClr val="002E5D"/>
              </a:solidFill>
            </a:endParaRPr>
          </a:p>
          <a:p>
            <a:pPr indent="0" lvl="0" marL="12700" rtl="0" algn="l">
              <a:lnSpc>
                <a:spcPct val="90000"/>
              </a:lnSpc>
              <a:spcBef>
                <a:spcPts val="0"/>
              </a:spcBef>
              <a:spcAft>
                <a:spcPts val="0"/>
              </a:spcAft>
              <a:buClr>
                <a:schemeClr val="dk1"/>
              </a:buClr>
              <a:buSzPts val="1100"/>
              <a:buFont typeface="Arial"/>
              <a:buNone/>
            </a:pPr>
            <a:r>
              <a:rPr lang="en" sz="2800">
                <a:solidFill>
                  <a:srgbClr val="6FC3A5"/>
                </a:solidFill>
              </a:rPr>
              <a:t>•</a:t>
            </a:r>
            <a:r>
              <a:rPr lang="en" sz="2800">
                <a:solidFill>
                  <a:srgbClr val="002E5D"/>
                </a:solidFill>
              </a:rPr>
              <a:t>Lack of other sources of income</a:t>
            </a:r>
            <a:endParaRPr sz="2800">
              <a:solidFill>
                <a:srgbClr val="002E5D"/>
              </a:solidFill>
            </a:endParaRPr>
          </a:p>
          <a:p>
            <a:pPr indent="0" lvl="0" marL="0" rtl="0" algn="l">
              <a:lnSpc>
                <a:spcPct val="90000"/>
              </a:lnSpc>
              <a:spcBef>
                <a:spcPts val="0"/>
              </a:spcBef>
              <a:spcAft>
                <a:spcPts val="0"/>
              </a:spcAft>
              <a:buClr>
                <a:schemeClr val="dk1"/>
              </a:buClr>
              <a:buSzPts val="1100"/>
              <a:buFont typeface="Arial"/>
              <a:buNone/>
            </a:pPr>
            <a:r>
              <a:rPr lang="en" sz="2800">
                <a:solidFill>
                  <a:srgbClr val="6FC3A5"/>
                </a:solidFill>
              </a:rPr>
              <a:t>•</a:t>
            </a:r>
            <a:r>
              <a:rPr lang="en" sz="2800">
                <a:solidFill>
                  <a:srgbClr val="002E5D"/>
                </a:solidFill>
              </a:rPr>
              <a:t>Lack of culturally responsive supportive services</a:t>
            </a:r>
            <a:endParaRPr sz="2800">
              <a:solidFill>
                <a:srgbClr val="002E5D"/>
              </a:solidFill>
            </a:endParaRPr>
          </a:p>
          <a:p>
            <a:pPr indent="0" lvl="0" marL="0" rtl="0" algn="l">
              <a:lnSpc>
                <a:spcPct val="90000"/>
              </a:lnSpc>
              <a:spcBef>
                <a:spcPts val="0"/>
              </a:spcBef>
              <a:spcAft>
                <a:spcPts val="0"/>
              </a:spcAft>
              <a:buClr>
                <a:schemeClr val="dk1"/>
              </a:buClr>
              <a:buSzPts val="1100"/>
              <a:buFont typeface="Arial"/>
              <a:buNone/>
            </a:pPr>
            <a:r>
              <a:rPr lang="en" sz="2800">
                <a:solidFill>
                  <a:srgbClr val="6FC3A5"/>
                </a:solidFill>
              </a:rPr>
              <a:t>•</a:t>
            </a:r>
            <a:r>
              <a:rPr lang="en" sz="2800">
                <a:solidFill>
                  <a:srgbClr val="002E5D"/>
                </a:solidFill>
              </a:rPr>
              <a:t>Cultural Isolation</a:t>
            </a:r>
            <a:endParaRPr sz="2800">
              <a:solidFill>
                <a:srgbClr val="002E5D"/>
              </a:solidFill>
            </a:endParaRPr>
          </a:p>
          <a:p>
            <a:pPr indent="0" lvl="0" marL="469900" rtl="0" algn="l">
              <a:lnSpc>
                <a:spcPct val="90000"/>
              </a:lnSpc>
              <a:spcBef>
                <a:spcPts val="0"/>
              </a:spcBef>
              <a:spcAft>
                <a:spcPts val="0"/>
              </a:spcAft>
              <a:buClr>
                <a:schemeClr val="dk1"/>
              </a:buClr>
              <a:buSzPts val="1100"/>
              <a:buFont typeface="Arial"/>
              <a:buNone/>
            </a:pPr>
            <a:r>
              <a:rPr lang="en" sz="2800">
                <a:solidFill>
                  <a:srgbClr val="6FC3A5"/>
                </a:solidFill>
              </a:rPr>
              <a:t>•</a:t>
            </a:r>
            <a:r>
              <a:rPr lang="en" sz="2800">
                <a:solidFill>
                  <a:srgbClr val="002E5D"/>
                </a:solidFill>
              </a:rPr>
              <a:t>Family in US vs. home country</a:t>
            </a:r>
            <a:endParaRPr sz="2800">
              <a:solidFill>
                <a:srgbClr val="002E5D"/>
              </a:solidFill>
            </a:endParaRPr>
          </a:p>
          <a:p>
            <a:pPr indent="0" lvl="0" marL="0" rtl="0" algn="l">
              <a:lnSpc>
                <a:spcPct val="90000"/>
              </a:lnSpc>
              <a:spcBef>
                <a:spcPts val="0"/>
              </a:spcBef>
              <a:spcAft>
                <a:spcPts val="0"/>
              </a:spcAft>
              <a:buNone/>
            </a:pPr>
            <a:r>
              <a:rPr lang="en" sz="2800">
                <a:solidFill>
                  <a:srgbClr val="6FC3A5"/>
                </a:solidFill>
              </a:rPr>
              <a:t>•</a:t>
            </a:r>
            <a:r>
              <a:rPr lang="en" sz="2800">
                <a:solidFill>
                  <a:srgbClr val="002E5D"/>
                </a:solidFill>
              </a:rPr>
              <a:t>Personal / family dynamics</a:t>
            </a:r>
            <a:endParaRPr sz="3000">
              <a:solidFill>
                <a:srgbClr val="6FC3A5"/>
              </a:solidFill>
            </a:endParaRPr>
          </a:p>
        </p:txBody>
      </p:sp>
      <p:pic>
        <p:nvPicPr>
          <p:cNvPr id="212" name="Google Shape;212;p30"/>
          <p:cNvPicPr preferRelativeResize="0"/>
          <p:nvPr/>
        </p:nvPicPr>
        <p:blipFill>
          <a:blip r:embed="rId3">
            <a:alphaModFix/>
          </a:blip>
          <a:stretch>
            <a:fillRect/>
          </a:stretch>
        </p:blipFill>
        <p:spPr>
          <a:xfrm>
            <a:off x="0" y="0"/>
            <a:ext cx="9017600" cy="597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1"/>
          <p:cNvSpPr txBox="1"/>
          <p:nvPr>
            <p:ph type="title"/>
          </p:nvPr>
        </p:nvSpPr>
        <p:spPr>
          <a:xfrm>
            <a:off x="311700" y="705513"/>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3600" u="sng">
                <a:solidFill>
                  <a:srgbClr val="073763"/>
                </a:solidFill>
              </a:rPr>
              <a:t>Barriers, continued</a:t>
            </a:r>
            <a:endParaRPr sz="3400" u="sng">
              <a:solidFill>
                <a:srgbClr val="073763"/>
              </a:solidFill>
            </a:endParaRPr>
          </a:p>
        </p:txBody>
      </p:sp>
      <p:sp>
        <p:nvSpPr>
          <p:cNvPr id="218" name="Google Shape;218;p31"/>
          <p:cNvSpPr txBox="1"/>
          <p:nvPr>
            <p:ph idx="1" type="body"/>
          </p:nvPr>
        </p:nvSpPr>
        <p:spPr>
          <a:xfrm>
            <a:off x="311700" y="1386725"/>
            <a:ext cx="8520600" cy="3756900"/>
          </a:xfrm>
          <a:prstGeom prst="rect">
            <a:avLst/>
          </a:prstGeom>
        </p:spPr>
        <p:txBody>
          <a:bodyPr anchorCtr="0" anchor="t" bIns="91425" lIns="91425" spcFirstLastPara="1" rIns="91425" wrap="square" tIns="91425">
            <a:normAutofit lnSpcReduction="20000"/>
          </a:bodyPr>
          <a:lstStyle/>
          <a:p>
            <a:pPr indent="0" lvl="0" marL="0" rtl="0" algn="l">
              <a:lnSpc>
                <a:spcPct val="90000"/>
              </a:lnSpc>
              <a:spcBef>
                <a:spcPts val="0"/>
              </a:spcBef>
              <a:spcAft>
                <a:spcPts val="0"/>
              </a:spcAft>
              <a:buNone/>
            </a:pPr>
            <a:r>
              <a:rPr lang="en" sz="2800">
                <a:solidFill>
                  <a:srgbClr val="6FC3A5"/>
                </a:solidFill>
              </a:rPr>
              <a:t>•</a:t>
            </a:r>
            <a:r>
              <a:rPr lang="en" sz="2800">
                <a:solidFill>
                  <a:srgbClr val="002E5D"/>
                </a:solidFill>
              </a:rPr>
              <a:t>Trauma-related</a:t>
            </a:r>
            <a:endParaRPr sz="2800">
              <a:solidFill>
                <a:srgbClr val="002E5D"/>
              </a:solidFill>
            </a:endParaRPr>
          </a:p>
          <a:p>
            <a:pPr indent="0" lvl="0" marL="469900" rtl="0" algn="l">
              <a:lnSpc>
                <a:spcPct val="90000"/>
              </a:lnSpc>
              <a:spcBef>
                <a:spcPts val="0"/>
              </a:spcBef>
              <a:spcAft>
                <a:spcPts val="0"/>
              </a:spcAft>
              <a:buNone/>
            </a:pPr>
            <a:r>
              <a:rPr lang="en" sz="2800">
                <a:solidFill>
                  <a:srgbClr val="6FC3A5"/>
                </a:solidFill>
              </a:rPr>
              <a:t>•</a:t>
            </a:r>
            <a:r>
              <a:rPr lang="en" sz="2800">
                <a:solidFill>
                  <a:srgbClr val="002E5D"/>
                </a:solidFill>
              </a:rPr>
              <a:t>Feelings of shame</a:t>
            </a:r>
            <a:endParaRPr sz="2800">
              <a:solidFill>
                <a:srgbClr val="002E5D"/>
              </a:solidFill>
            </a:endParaRPr>
          </a:p>
          <a:p>
            <a:pPr indent="0" lvl="0" marL="469900" rtl="0" algn="l">
              <a:lnSpc>
                <a:spcPct val="90000"/>
              </a:lnSpc>
              <a:spcBef>
                <a:spcPts val="0"/>
              </a:spcBef>
              <a:spcAft>
                <a:spcPts val="0"/>
              </a:spcAft>
              <a:buNone/>
            </a:pPr>
            <a:r>
              <a:rPr lang="en" sz="2800">
                <a:solidFill>
                  <a:srgbClr val="6FC3A5"/>
                </a:solidFill>
              </a:rPr>
              <a:t>•</a:t>
            </a:r>
            <a:r>
              <a:rPr lang="en" sz="2800">
                <a:solidFill>
                  <a:srgbClr val="002E5D"/>
                </a:solidFill>
              </a:rPr>
              <a:t>Lack of coping and processing tools</a:t>
            </a:r>
            <a:endParaRPr sz="2800">
              <a:solidFill>
                <a:srgbClr val="002E5D"/>
              </a:solidFill>
            </a:endParaRPr>
          </a:p>
          <a:p>
            <a:pPr indent="0" lvl="0" marL="469900" rtl="0" algn="l">
              <a:lnSpc>
                <a:spcPct val="90000"/>
              </a:lnSpc>
              <a:spcBef>
                <a:spcPts val="0"/>
              </a:spcBef>
              <a:spcAft>
                <a:spcPts val="0"/>
              </a:spcAft>
              <a:buNone/>
            </a:pPr>
            <a:r>
              <a:rPr lang="en" sz="2800">
                <a:solidFill>
                  <a:srgbClr val="6FC3A5"/>
                </a:solidFill>
              </a:rPr>
              <a:t>•</a:t>
            </a:r>
            <a:r>
              <a:rPr lang="en" sz="2800">
                <a:solidFill>
                  <a:srgbClr val="002E5D"/>
                </a:solidFill>
              </a:rPr>
              <a:t>Unaddressed past trauma</a:t>
            </a:r>
            <a:endParaRPr sz="2800">
              <a:solidFill>
                <a:srgbClr val="002E5D"/>
              </a:solidFill>
            </a:endParaRPr>
          </a:p>
          <a:p>
            <a:pPr indent="0" lvl="0" marL="469900" rtl="0" algn="l">
              <a:lnSpc>
                <a:spcPct val="90000"/>
              </a:lnSpc>
              <a:spcBef>
                <a:spcPts val="0"/>
              </a:spcBef>
              <a:spcAft>
                <a:spcPts val="0"/>
              </a:spcAft>
              <a:buNone/>
            </a:pPr>
            <a:r>
              <a:rPr lang="en" sz="2800">
                <a:solidFill>
                  <a:srgbClr val="6FC3A5"/>
                </a:solidFill>
              </a:rPr>
              <a:t>•</a:t>
            </a:r>
            <a:r>
              <a:rPr lang="en" sz="2800">
                <a:solidFill>
                  <a:srgbClr val="002E5D"/>
                </a:solidFill>
              </a:rPr>
              <a:t>The different ways trauma can manifest in a person, for instance:</a:t>
            </a:r>
            <a:endParaRPr sz="2800">
              <a:solidFill>
                <a:srgbClr val="002E5D"/>
              </a:solidFill>
            </a:endParaRPr>
          </a:p>
          <a:p>
            <a:pPr indent="0" lvl="0" marL="927100" rtl="0" algn="l">
              <a:lnSpc>
                <a:spcPct val="90000"/>
              </a:lnSpc>
              <a:spcBef>
                <a:spcPts val="0"/>
              </a:spcBef>
              <a:spcAft>
                <a:spcPts val="0"/>
              </a:spcAft>
              <a:buNone/>
            </a:pPr>
            <a:r>
              <a:rPr lang="en" sz="2800">
                <a:solidFill>
                  <a:srgbClr val="6FC3A5"/>
                </a:solidFill>
              </a:rPr>
              <a:t>•</a:t>
            </a:r>
            <a:r>
              <a:rPr lang="en" sz="2800">
                <a:solidFill>
                  <a:srgbClr val="002E5D"/>
                </a:solidFill>
              </a:rPr>
              <a:t>Cognitive</a:t>
            </a:r>
            <a:endParaRPr sz="2800">
              <a:solidFill>
                <a:srgbClr val="002E5D"/>
              </a:solidFill>
            </a:endParaRPr>
          </a:p>
          <a:p>
            <a:pPr indent="0" lvl="0" marL="927100" rtl="0" algn="l">
              <a:lnSpc>
                <a:spcPct val="90000"/>
              </a:lnSpc>
              <a:spcBef>
                <a:spcPts val="0"/>
              </a:spcBef>
              <a:spcAft>
                <a:spcPts val="0"/>
              </a:spcAft>
              <a:buNone/>
            </a:pPr>
            <a:r>
              <a:rPr lang="en" sz="2800">
                <a:solidFill>
                  <a:srgbClr val="6FC3A5"/>
                </a:solidFill>
              </a:rPr>
              <a:t>•</a:t>
            </a:r>
            <a:r>
              <a:rPr lang="en" sz="2800">
                <a:solidFill>
                  <a:srgbClr val="002E5D"/>
                </a:solidFill>
              </a:rPr>
              <a:t>Health-related</a:t>
            </a:r>
            <a:endParaRPr sz="2800">
              <a:solidFill>
                <a:srgbClr val="002E5D"/>
              </a:solidFill>
            </a:endParaRPr>
          </a:p>
          <a:p>
            <a:pPr indent="0" lvl="0" marL="927100" rtl="0" algn="l">
              <a:lnSpc>
                <a:spcPct val="90000"/>
              </a:lnSpc>
              <a:spcBef>
                <a:spcPts val="0"/>
              </a:spcBef>
              <a:spcAft>
                <a:spcPts val="0"/>
              </a:spcAft>
              <a:buNone/>
            </a:pPr>
            <a:r>
              <a:rPr lang="en" sz="2800">
                <a:solidFill>
                  <a:srgbClr val="6FC3A5"/>
                </a:solidFill>
              </a:rPr>
              <a:t>•</a:t>
            </a:r>
            <a:r>
              <a:rPr lang="en" sz="2800">
                <a:solidFill>
                  <a:srgbClr val="002E5D"/>
                </a:solidFill>
              </a:rPr>
              <a:t>Behavioral</a:t>
            </a:r>
            <a:endParaRPr sz="2800">
              <a:solidFill>
                <a:srgbClr val="002E5D"/>
              </a:solidFill>
            </a:endParaRPr>
          </a:p>
          <a:p>
            <a:pPr indent="0" lvl="0" marL="0" rtl="0" algn="l">
              <a:lnSpc>
                <a:spcPct val="90000"/>
              </a:lnSpc>
              <a:spcBef>
                <a:spcPts val="0"/>
              </a:spcBef>
              <a:spcAft>
                <a:spcPts val="0"/>
              </a:spcAft>
              <a:buNone/>
            </a:pPr>
            <a:r>
              <a:rPr lang="en" sz="2800">
                <a:solidFill>
                  <a:srgbClr val="6FC3A5"/>
                </a:solidFill>
              </a:rPr>
              <a:t>•</a:t>
            </a:r>
            <a:r>
              <a:rPr lang="en" sz="2800">
                <a:solidFill>
                  <a:srgbClr val="002E5D"/>
                </a:solidFill>
              </a:rPr>
              <a:t>How much time do you get to spend with them?</a:t>
            </a:r>
            <a:endParaRPr sz="2800">
              <a:solidFill>
                <a:srgbClr val="6FC3A5"/>
              </a:solidFill>
            </a:endParaRPr>
          </a:p>
        </p:txBody>
      </p:sp>
      <p:pic>
        <p:nvPicPr>
          <p:cNvPr id="219" name="Google Shape;219;p31"/>
          <p:cNvPicPr preferRelativeResize="0"/>
          <p:nvPr/>
        </p:nvPicPr>
        <p:blipFill>
          <a:blip r:embed="rId3">
            <a:alphaModFix/>
          </a:blip>
          <a:stretch>
            <a:fillRect/>
          </a:stretch>
        </p:blipFill>
        <p:spPr>
          <a:xfrm>
            <a:off x="0" y="0"/>
            <a:ext cx="9017600" cy="597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2"/>
          <p:cNvSpPr txBox="1"/>
          <p:nvPr>
            <p:ph type="title"/>
          </p:nvPr>
        </p:nvSpPr>
        <p:spPr>
          <a:xfrm>
            <a:off x="311700" y="705513"/>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3600" u="sng">
                <a:solidFill>
                  <a:srgbClr val="073763"/>
                </a:solidFill>
              </a:rPr>
              <a:t>Barriers, continued</a:t>
            </a:r>
            <a:endParaRPr sz="3400" u="sng">
              <a:solidFill>
                <a:srgbClr val="073763"/>
              </a:solidFill>
            </a:endParaRPr>
          </a:p>
        </p:txBody>
      </p:sp>
      <p:sp>
        <p:nvSpPr>
          <p:cNvPr id="225" name="Google Shape;225;p32"/>
          <p:cNvSpPr txBox="1"/>
          <p:nvPr>
            <p:ph idx="1" type="body"/>
          </p:nvPr>
        </p:nvSpPr>
        <p:spPr>
          <a:xfrm>
            <a:off x="311700" y="1386725"/>
            <a:ext cx="8520600" cy="3756900"/>
          </a:xfrm>
          <a:prstGeom prst="rect">
            <a:avLst/>
          </a:prstGeom>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lang="en" sz="2800">
                <a:solidFill>
                  <a:srgbClr val="6FC3A5"/>
                </a:solidFill>
              </a:rPr>
              <a:t>•</a:t>
            </a:r>
            <a:r>
              <a:rPr lang="en" sz="2800">
                <a:solidFill>
                  <a:srgbClr val="002E5D"/>
                </a:solidFill>
              </a:rPr>
              <a:t>What is your role?</a:t>
            </a:r>
            <a:endParaRPr sz="2800">
              <a:solidFill>
                <a:srgbClr val="002E5D"/>
              </a:solidFill>
            </a:endParaRPr>
          </a:p>
          <a:p>
            <a:pPr indent="0" lvl="0" marL="0" rtl="0" algn="l">
              <a:lnSpc>
                <a:spcPct val="90000"/>
              </a:lnSpc>
              <a:spcBef>
                <a:spcPts val="0"/>
              </a:spcBef>
              <a:spcAft>
                <a:spcPts val="0"/>
              </a:spcAft>
              <a:buNone/>
            </a:pPr>
            <a:r>
              <a:rPr lang="en" sz="2800">
                <a:solidFill>
                  <a:srgbClr val="6FC3A5"/>
                </a:solidFill>
              </a:rPr>
              <a:t>•</a:t>
            </a:r>
            <a:r>
              <a:rPr lang="en" sz="2800">
                <a:solidFill>
                  <a:srgbClr val="002E5D"/>
                </a:solidFill>
              </a:rPr>
              <a:t>How much time do you get to spend with the survivor?</a:t>
            </a:r>
            <a:endParaRPr sz="2800">
              <a:solidFill>
                <a:srgbClr val="002E5D"/>
              </a:solidFill>
            </a:endParaRPr>
          </a:p>
          <a:p>
            <a:pPr indent="0" lvl="0" marL="0" rtl="0" algn="l">
              <a:lnSpc>
                <a:spcPct val="90000"/>
              </a:lnSpc>
              <a:spcBef>
                <a:spcPts val="0"/>
              </a:spcBef>
              <a:spcAft>
                <a:spcPts val="0"/>
              </a:spcAft>
              <a:buNone/>
            </a:pPr>
            <a:r>
              <a:rPr lang="en" sz="2800">
                <a:solidFill>
                  <a:srgbClr val="6FC3A5"/>
                </a:solidFill>
              </a:rPr>
              <a:t>•</a:t>
            </a:r>
            <a:r>
              <a:rPr lang="en" sz="2800">
                <a:solidFill>
                  <a:srgbClr val="002E5D"/>
                </a:solidFill>
              </a:rPr>
              <a:t>How involved can/will you be after the first meeting?</a:t>
            </a:r>
            <a:endParaRPr sz="2800">
              <a:solidFill>
                <a:srgbClr val="002E5D"/>
              </a:solidFill>
            </a:endParaRPr>
          </a:p>
          <a:p>
            <a:pPr indent="0" lvl="0" marL="0" rtl="0" algn="l">
              <a:lnSpc>
                <a:spcPct val="90000"/>
              </a:lnSpc>
              <a:spcBef>
                <a:spcPts val="0"/>
              </a:spcBef>
              <a:spcAft>
                <a:spcPts val="0"/>
              </a:spcAft>
              <a:buNone/>
            </a:pPr>
            <a:r>
              <a:t/>
            </a:r>
            <a:endParaRPr sz="2800">
              <a:solidFill>
                <a:srgbClr val="6FC3A5"/>
              </a:solidFill>
            </a:endParaRPr>
          </a:p>
        </p:txBody>
      </p:sp>
      <p:pic>
        <p:nvPicPr>
          <p:cNvPr id="226" name="Google Shape;226;p32"/>
          <p:cNvPicPr preferRelativeResize="0"/>
          <p:nvPr/>
        </p:nvPicPr>
        <p:blipFill>
          <a:blip r:embed="rId3">
            <a:alphaModFix/>
          </a:blip>
          <a:stretch>
            <a:fillRect/>
          </a:stretch>
        </p:blipFill>
        <p:spPr>
          <a:xfrm>
            <a:off x="0" y="0"/>
            <a:ext cx="9017600" cy="59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04225" y="502900"/>
            <a:ext cx="8520600" cy="83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820">
                <a:solidFill>
                  <a:srgbClr val="7030A0"/>
                </a:solidFill>
                <a:latin typeface="Lexend ExtraBold"/>
                <a:ea typeface="Lexend ExtraBold"/>
                <a:cs typeface="Lexend ExtraBold"/>
                <a:sym typeface="Lexend ExtraBold"/>
              </a:rPr>
              <a:t>Today’s Presenters</a:t>
            </a:r>
            <a:endParaRPr sz="3820">
              <a:solidFill>
                <a:srgbClr val="7030A0"/>
              </a:solidFill>
              <a:latin typeface="Lexend ExtraBold"/>
              <a:ea typeface="Lexend ExtraBold"/>
              <a:cs typeface="Lexend ExtraBold"/>
              <a:sym typeface="Lexend ExtraBold"/>
            </a:endParaRPr>
          </a:p>
        </p:txBody>
      </p:sp>
      <p:pic>
        <p:nvPicPr>
          <p:cNvPr id="70" name="Google Shape;70;p15"/>
          <p:cNvPicPr preferRelativeResize="0"/>
          <p:nvPr/>
        </p:nvPicPr>
        <p:blipFill>
          <a:blip r:embed="rId3">
            <a:alphaModFix/>
          </a:blip>
          <a:stretch>
            <a:fillRect/>
          </a:stretch>
        </p:blipFill>
        <p:spPr>
          <a:xfrm>
            <a:off x="-6875" y="0"/>
            <a:ext cx="9017600" cy="597000"/>
          </a:xfrm>
          <a:prstGeom prst="rect">
            <a:avLst/>
          </a:prstGeom>
          <a:noFill/>
          <a:ln>
            <a:noFill/>
          </a:ln>
        </p:spPr>
      </p:pic>
      <p:sp>
        <p:nvSpPr>
          <p:cNvPr id="71" name="Google Shape;71;p15"/>
          <p:cNvSpPr txBox="1"/>
          <p:nvPr/>
        </p:nvSpPr>
        <p:spPr>
          <a:xfrm>
            <a:off x="55413" y="3302325"/>
            <a:ext cx="3003900" cy="79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561561"/>
                </a:solidFill>
                <a:latin typeface="Lexend"/>
                <a:ea typeface="Lexend"/>
                <a:cs typeface="Lexend"/>
                <a:sym typeface="Lexend"/>
              </a:rPr>
              <a:t>Marisa D</a:t>
            </a:r>
            <a:r>
              <a:rPr b="1" lang="en" sz="1100">
                <a:solidFill>
                  <a:srgbClr val="561561"/>
                </a:solidFill>
                <a:highlight>
                  <a:srgbClr val="FFFFFF"/>
                </a:highlight>
                <a:latin typeface="Lexend"/>
                <a:ea typeface="Lexend"/>
                <a:cs typeface="Lexend"/>
                <a:sym typeface="Lexend"/>
              </a:rPr>
              <a:t>í</a:t>
            </a:r>
            <a:r>
              <a:rPr b="1" lang="en" sz="1100">
                <a:solidFill>
                  <a:srgbClr val="561561"/>
                </a:solidFill>
                <a:latin typeface="Lexend"/>
                <a:ea typeface="Lexend"/>
                <a:cs typeface="Lexend"/>
                <a:sym typeface="Lexend"/>
              </a:rPr>
              <a:t>az</a:t>
            </a:r>
            <a:r>
              <a:rPr b="1" lang="en" sz="1100">
                <a:solidFill>
                  <a:srgbClr val="561561"/>
                </a:solidFill>
                <a:latin typeface="Lexend"/>
                <a:ea typeface="Lexend"/>
                <a:cs typeface="Lexend"/>
                <a:sym typeface="Lexend"/>
              </a:rPr>
              <a:t> (she/her)</a:t>
            </a:r>
            <a:endParaRPr b="1" sz="1100">
              <a:solidFill>
                <a:srgbClr val="561561"/>
              </a:solidFill>
              <a:latin typeface="Lexend"/>
              <a:ea typeface="Lexend"/>
              <a:cs typeface="Lexend"/>
              <a:sym typeface="Lexend"/>
            </a:endParaRPr>
          </a:p>
          <a:p>
            <a:pPr indent="0" lvl="0" marL="0" rtl="0" algn="ctr">
              <a:spcBef>
                <a:spcPts val="0"/>
              </a:spcBef>
              <a:spcAft>
                <a:spcPts val="0"/>
              </a:spcAft>
              <a:buNone/>
            </a:pPr>
            <a:r>
              <a:rPr i="1" lang="en" sz="1000">
                <a:solidFill>
                  <a:srgbClr val="561561"/>
                </a:solidFill>
                <a:highlight>
                  <a:srgbClr val="FFFFFF"/>
                </a:highlight>
                <a:latin typeface="Lexend"/>
                <a:ea typeface="Lexend"/>
                <a:cs typeface="Lexend"/>
                <a:sym typeface="Lexend"/>
              </a:rPr>
              <a:t>Director, Immigrant Worker Justice Program </a:t>
            </a:r>
            <a:endParaRPr i="1" sz="1000">
              <a:solidFill>
                <a:srgbClr val="561561"/>
              </a:solidFill>
              <a:latin typeface="Lexend"/>
              <a:ea typeface="Lexend"/>
              <a:cs typeface="Lexend"/>
              <a:sym typeface="Lexend"/>
            </a:endParaRPr>
          </a:p>
          <a:p>
            <a:pPr indent="0" lvl="0" marL="0" rtl="0" algn="ctr">
              <a:spcBef>
                <a:spcPts val="0"/>
              </a:spcBef>
              <a:spcAft>
                <a:spcPts val="0"/>
              </a:spcAft>
              <a:buNone/>
            </a:pPr>
            <a:r>
              <a:rPr lang="en" sz="1000">
                <a:solidFill>
                  <a:srgbClr val="561561"/>
                </a:solidFill>
                <a:latin typeface="Lexend"/>
                <a:ea typeface="Lexend"/>
                <a:cs typeface="Lexend"/>
                <a:sym typeface="Lexend"/>
              </a:rPr>
              <a:t>National Employment Law Project</a:t>
            </a:r>
            <a:endParaRPr sz="1000">
              <a:solidFill>
                <a:srgbClr val="561561"/>
              </a:solidFill>
              <a:latin typeface="Lexend"/>
              <a:ea typeface="Lexend"/>
              <a:cs typeface="Lexend"/>
              <a:sym typeface="Lexend"/>
            </a:endParaRPr>
          </a:p>
          <a:p>
            <a:pPr indent="0" lvl="0" marL="0" rtl="0" algn="ctr">
              <a:spcBef>
                <a:spcPts val="0"/>
              </a:spcBef>
              <a:spcAft>
                <a:spcPts val="0"/>
              </a:spcAft>
              <a:buNone/>
            </a:pPr>
            <a:r>
              <a:t/>
            </a:r>
            <a:endParaRPr sz="1100">
              <a:solidFill>
                <a:srgbClr val="561561"/>
              </a:solidFill>
              <a:latin typeface="Lexend"/>
              <a:ea typeface="Lexend"/>
              <a:cs typeface="Lexend"/>
              <a:sym typeface="Lexend"/>
            </a:endParaRPr>
          </a:p>
        </p:txBody>
      </p:sp>
      <p:sp>
        <p:nvSpPr>
          <p:cNvPr id="72" name="Google Shape;72;p15"/>
          <p:cNvSpPr txBox="1"/>
          <p:nvPr/>
        </p:nvSpPr>
        <p:spPr>
          <a:xfrm>
            <a:off x="5975213" y="3302325"/>
            <a:ext cx="3029400" cy="791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100">
                <a:solidFill>
                  <a:srgbClr val="561561"/>
                </a:solidFill>
                <a:highlight>
                  <a:srgbClr val="FFFFFF"/>
                </a:highlight>
                <a:latin typeface="Lexend"/>
                <a:ea typeface="Lexend"/>
                <a:cs typeface="Lexend"/>
                <a:sym typeface="Lexend"/>
              </a:rPr>
              <a:t>Adilene Nuñez Huang </a:t>
            </a:r>
            <a:r>
              <a:rPr b="1" lang="en" sz="1100">
                <a:solidFill>
                  <a:srgbClr val="561561"/>
                </a:solidFill>
                <a:latin typeface="Lexend"/>
                <a:ea typeface="Lexend"/>
                <a:cs typeface="Lexend"/>
                <a:sym typeface="Lexend"/>
              </a:rPr>
              <a:t>(she/her)</a:t>
            </a:r>
            <a:endParaRPr b="1" sz="1100">
              <a:solidFill>
                <a:srgbClr val="561561"/>
              </a:solidFill>
              <a:latin typeface="Lexend"/>
              <a:ea typeface="Lexend"/>
              <a:cs typeface="Lexend"/>
              <a:sym typeface="Lexend"/>
            </a:endParaRPr>
          </a:p>
          <a:p>
            <a:pPr indent="0" lvl="0" marL="0" rtl="0" algn="ctr">
              <a:lnSpc>
                <a:spcPct val="100000"/>
              </a:lnSpc>
              <a:spcBef>
                <a:spcPts val="0"/>
              </a:spcBef>
              <a:spcAft>
                <a:spcPts val="0"/>
              </a:spcAft>
              <a:buNone/>
            </a:pPr>
            <a:r>
              <a:rPr i="1" lang="en" sz="1000">
                <a:solidFill>
                  <a:srgbClr val="561561"/>
                </a:solidFill>
                <a:latin typeface="Lexend"/>
                <a:ea typeface="Lexend"/>
                <a:cs typeface="Lexend"/>
                <a:sym typeface="Lexend"/>
              </a:rPr>
              <a:t>Director of Client Experience</a:t>
            </a:r>
            <a:endParaRPr i="1" sz="1000">
              <a:solidFill>
                <a:srgbClr val="561561"/>
              </a:solidFill>
              <a:latin typeface="Lexend"/>
              <a:ea typeface="Lexend"/>
              <a:cs typeface="Lexend"/>
              <a:sym typeface="Lexend"/>
            </a:endParaRPr>
          </a:p>
          <a:p>
            <a:pPr indent="0" lvl="0" marL="0" rtl="0" algn="ctr">
              <a:lnSpc>
                <a:spcPct val="100000"/>
              </a:lnSpc>
              <a:spcBef>
                <a:spcPts val="0"/>
              </a:spcBef>
              <a:spcAft>
                <a:spcPts val="0"/>
              </a:spcAft>
              <a:buNone/>
            </a:pPr>
            <a:r>
              <a:rPr lang="en" sz="1000">
                <a:solidFill>
                  <a:srgbClr val="561561"/>
                </a:solidFill>
                <a:latin typeface="Lexend"/>
                <a:ea typeface="Lexend"/>
                <a:cs typeface="Lexend"/>
                <a:sym typeface="Lexend"/>
              </a:rPr>
              <a:t>Tahirih Justice Center</a:t>
            </a:r>
            <a:endParaRPr sz="1000">
              <a:solidFill>
                <a:srgbClr val="561561"/>
              </a:solidFill>
              <a:latin typeface="Lexend"/>
              <a:ea typeface="Lexend"/>
              <a:cs typeface="Lexend"/>
              <a:sym typeface="Lexend"/>
            </a:endParaRPr>
          </a:p>
          <a:p>
            <a:pPr indent="0" lvl="0" marL="0" rtl="0" algn="ctr">
              <a:lnSpc>
                <a:spcPct val="158823"/>
              </a:lnSpc>
              <a:spcBef>
                <a:spcPts val="1800"/>
              </a:spcBef>
              <a:spcAft>
                <a:spcPts val="0"/>
              </a:spcAft>
              <a:buClr>
                <a:schemeClr val="dk1"/>
              </a:buClr>
              <a:buSzPts val="1100"/>
              <a:buFont typeface="Arial"/>
              <a:buNone/>
            </a:pPr>
            <a:r>
              <a:t/>
            </a:r>
            <a:endParaRPr b="1" i="1" sz="1100">
              <a:solidFill>
                <a:srgbClr val="561561"/>
              </a:solidFill>
              <a:highlight>
                <a:srgbClr val="FFFFFF"/>
              </a:highlight>
              <a:latin typeface="Lexend"/>
              <a:ea typeface="Lexend"/>
              <a:cs typeface="Lexend"/>
              <a:sym typeface="Lexend"/>
            </a:endParaRPr>
          </a:p>
          <a:p>
            <a:pPr indent="0" lvl="0" marL="0" rtl="0" algn="l">
              <a:lnSpc>
                <a:spcPct val="115000"/>
              </a:lnSpc>
              <a:spcBef>
                <a:spcPts val="1100"/>
              </a:spcBef>
              <a:spcAft>
                <a:spcPts val="0"/>
              </a:spcAft>
              <a:buClr>
                <a:schemeClr val="dk1"/>
              </a:buClr>
              <a:buSzPts val="1100"/>
              <a:buFont typeface="Arial"/>
              <a:buNone/>
            </a:pPr>
            <a:r>
              <a:t/>
            </a:r>
            <a:endParaRPr sz="1100">
              <a:solidFill>
                <a:schemeClr val="dk1"/>
              </a:solidFill>
            </a:endParaRPr>
          </a:p>
          <a:p>
            <a:pPr indent="0" lvl="0" marL="0" rtl="0" algn="ctr">
              <a:spcBef>
                <a:spcPts val="0"/>
              </a:spcBef>
              <a:spcAft>
                <a:spcPts val="0"/>
              </a:spcAft>
              <a:buNone/>
            </a:pPr>
            <a:r>
              <a:t/>
            </a:r>
            <a:endParaRPr i="1" sz="1000">
              <a:solidFill>
                <a:srgbClr val="561561"/>
              </a:solidFill>
              <a:latin typeface="Lexend"/>
              <a:ea typeface="Lexend"/>
              <a:cs typeface="Lexend"/>
              <a:sym typeface="Lexend"/>
            </a:endParaRPr>
          </a:p>
        </p:txBody>
      </p:sp>
      <p:sp>
        <p:nvSpPr>
          <p:cNvPr id="73" name="Google Shape;73;p15"/>
          <p:cNvSpPr txBox="1"/>
          <p:nvPr/>
        </p:nvSpPr>
        <p:spPr>
          <a:xfrm>
            <a:off x="3394150" y="3302325"/>
            <a:ext cx="1892100" cy="59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561561"/>
                </a:solidFill>
                <a:latin typeface="Lexend"/>
                <a:ea typeface="Lexend"/>
                <a:cs typeface="Lexend"/>
                <a:sym typeface="Lexend"/>
              </a:rPr>
              <a:t>Diana Marin</a:t>
            </a:r>
            <a:r>
              <a:rPr b="1" lang="en" sz="1100">
                <a:solidFill>
                  <a:srgbClr val="561561"/>
                </a:solidFill>
                <a:latin typeface="Lexend"/>
                <a:ea typeface="Lexend"/>
                <a:cs typeface="Lexend"/>
                <a:sym typeface="Lexend"/>
              </a:rPr>
              <a:t> (she/her)</a:t>
            </a:r>
            <a:endParaRPr b="1" sz="1100">
              <a:solidFill>
                <a:srgbClr val="561561"/>
              </a:solidFill>
              <a:latin typeface="Lexend"/>
              <a:ea typeface="Lexend"/>
              <a:cs typeface="Lexend"/>
              <a:sym typeface="Lexend"/>
            </a:endParaRPr>
          </a:p>
          <a:p>
            <a:pPr indent="0" lvl="0" marL="0" rtl="0" algn="ctr">
              <a:spcBef>
                <a:spcPts val="0"/>
              </a:spcBef>
              <a:spcAft>
                <a:spcPts val="0"/>
              </a:spcAft>
              <a:buNone/>
            </a:pPr>
            <a:r>
              <a:rPr i="1" lang="en" sz="1000">
                <a:solidFill>
                  <a:srgbClr val="561561"/>
                </a:solidFill>
                <a:latin typeface="Lexend"/>
                <a:ea typeface="Lexend"/>
                <a:cs typeface="Lexend"/>
                <a:sym typeface="Lexend"/>
              </a:rPr>
              <a:t>Senior Counsel</a:t>
            </a:r>
            <a:endParaRPr i="1" sz="1000">
              <a:solidFill>
                <a:srgbClr val="561561"/>
              </a:solidFill>
              <a:latin typeface="Lexend"/>
              <a:ea typeface="Lexend"/>
              <a:cs typeface="Lexend"/>
              <a:sym typeface="Lexend"/>
            </a:endParaRPr>
          </a:p>
          <a:p>
            <a:pPr indent="0" lvl="0" marL="0" rtl="0" algn="ctr">
              <a:spcBef>
                <a:spcPts val="0"/>
              </a:spcBef>
              <a:spcAft>
                <a:spcPts val="0"/>
              </a:spcAft>
              <a:buNone/>
            </a:pPr>
            <a:r>
              <a:rPr lang="en" sz="1000">
                <a:solidFill>
                  <a:srgbClr val="561561"/>
                </a:solidFill>
                <a:latin typeface="Lexend"/>
                <a:ea typeface="Lexend"/>
                <a:cs typeface="Lexend"/>
                <a:sym typeface="Lexend"/>
              </a:rPr>
              <a:t>Blanchard Walker PLLC</a:t>
            </a:r>
            <a:endParaRPr sz="1000">
              <a:solidFill>
                <a:srgbClr val="561561"/>
              </a:solidFill>
              <a:latin typeface="Lexend"/>
              <a:ea typeface="Lexend"/>
              <a:cs typeface="Lexend"/>
              <a:sym typeface="Lexend"/>
            </a:endParaRPr>
          </a:p>
          <a:p>
            <a:pPr indent="0" lvl="0" marL="0" rtl="0" algn="ctr">
              <a:spcBef>
                <a:spcPts val="0"/>
              </a:spcBef>
              <a:spcAft>
                <a:spcPts val="0"/>
              </a:spcAft>
              <a:buNone/>
            </a:pPr>
            <a:r>
              <a:t/>
            </a:r>
            <a:endParaRPr sz="1000">
              <a:solidFill>
                <a:srgbClr val="561561"/>
              </a:solidFill>
              <a:latin typeface="Lexend"/>
              <a:ea typeface="Lexend"/>
              <a:cs typeface="Lexend"/>
              <a:sym typeface="Lexend"/>
            </a:endParaRPr>
          </a:p>
          <a:p>
            <a:pPr indent="0" lvl="0" marL="0" rtl="0" algn="ctr">
              <a:spcBef>
                <a:spcPts val="0"/>
              </a:spcBef>
              <a:spcAft>
                <a:spcPts val="0"/>
              </a:spcAft>
              <a:buNone/>
            </a:pPr>
            <a:r>
              <a:t/>
            </a:r>
            <a:endParaRPr sz="1100">
              <a:solidFill>
                <a:srgbClr val="561561"/>
              </a:solidFill>
              <a:latin typeface="Lexend"/>
              <a:ea typeface="Lexend"/>
              <a:cs typeface="Lexend"/>
              <a:sym typeface="Lexend"/>
            </a:endParaRPr>
          </a:p>
        </p:txBody>
      </p:sp>
      <p:sp>
        <p:nvSpPr>
          <p:cNvPr id="74" name="Google Shape;74;p1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pic>
        <p:nvPicPr>
          <p:cNvPr id="75" name="Google Shape;75;p15" title="Marisa Diaz Web Headshot.jpg"/>
          <p:cNvPicPr preferRelativeResize="0"/>
          <p:nvPr/>
        </p:nvPicPr>
        <p:blipFill rotWithShape="1">
          <a:blip r:embed="rId4">
            <a:alphaModFix/>
          </a:blip>
          <a:srcRect b="0" l="18072" r="15557" t="0"/>
          <a:stretch/>
        </p:blipFill>
        <p:spPr>
          <a:xfrm>
            <a:off x="543400" y="1252850"/>
            <a:ext cx="2027924" cy="2037850"/>
          </a:xfrm>
          <a:prstGeom prst="rect">
            <a:avLst/>
          </a:prstGeom>
          <a:noFill/>
          <a:ln cap="flat" cmpd="sng" w="28575">
            <a:solidFill>
              <a:schemeClr val="dk1"/>
            </a:solidFill>
            <a:prstDash val="solid"/>
            <a:round/>
            <a:headEnd len="sm" w="sm" type="none"/>
            <a:tailEnd len="sm" w="sm" type="none"/>
          </a:ln>
        </p:spPr>
      </p:pic>
      <p:pic>
        <p:nvPicPr>
          <p:cNvPr id="76" name="Google Shape;76;p15" title="IMG_8764.jpg"/>
          <p:cNvPicPr preferRelativeResize="0"/>
          <p:nvPr/>
        </p:nvPicPr>
        <p:blipFill rotWithShape="1">
          <a:blip r:embed="rId5">
            <a:alphaModFix/>
          </a:blip>
          <a:srcRect b="13449" l="17197" r="16117" t="0"/>
          <a:stretch/>
        </p:blipFill>
        <p:spPr>
          <a:xfrm>
            <a:off x="3394150" y="1227348"/>
            <a:ext cx="1987651" cy="2063352"/>
          </a:xfrm>
          <a:prstGeom prst="rect">
            <a:avLst/>
          </a:prstGeom>
          <a:noFill/>
          <a:ln cap="flat" cmpd="sng" w="28575">
            <a:solidFill>
              <a:schemeClr val="dk1"/>
            </a:solidFill>
            <a:prstDash val="solid"/>
            <a:round/>
            <a:headEnd len="sm" w="sm" type="none"/>
            <a:tailEnd len="sm" w="sm" type="none"/>
          </a:ln>
        </p:spPr>
      </p:pic>
      <p:pic>
        <p:nvPicPr>
          <p:cNvPr id="77" name="Google Shape;77;p15" title="ANH Headshot.jpeg"/>
          <p:cNvPicPr preferRelativeResize="0"/>
          <p:nvPr/>
        </p:nvPicPr>
        <p:blipFill rotWithShape="1">
          <a:blip r:embed="rId6">
            <a:alphaModFix/>
          </a:blip>
          <a:srcRect b="14015" l="0" r="0" t="0"/>
          <a:stretch/>
        </p:blipFill>
        <p:spPr>
          <a:xfrm>
            <a:off x="6590050" y="1219525"/>
            <a:ext cx="1799724" cy="2063350"/>
          </a:xfrm>
          <a:prstGeom prst="rect">
            <a:avLst/>
          </a:prstGeom>
          <a:noFill/>
          <a:ln cap="flat" cmpd="sng" w="28575">
            <a:solidFill>
              <a:schemeClr val="dk1"/>
            </a:solidFill>
            <a:prstDash val="solid"/>
            <a:round/>
            <a:headEnd len="sm" w="sm" type="none"/>
            <a:tailEnd len="sm" w="sm" type="none"/>
          </a:ln>
        </p:spPr>
      </p:pic>
      <p:pic>
        <p:nvPicPr>
          <p:cNvPr id="78" name="Google Shape;78;p15"/>
          <p:cNvPicPr preferRelativeResize="0"/>
          <p:nvPr/>
        </p:nvPicPr>
        <p:blipFill>
          <a:blip r:embed="rId7">
            <a:alphaModFix/>
          </a:blip>
          <a:stretch>
            <a:fillRect/>
          </a:stretch>
        </p:blipFill>
        <p:spPr>
          <a:xfrm>
            <a:off x="3082975" y="4225850"/>
            <a:ext cx="2610000" cy="400200"/>
          </a:xfrm>
          <a:prstGeom prst="rect">
            <a:avLst/>
          </a:prstGeom>
          <a:noFill/>
          <a:ln>
            <a:noFill/>
          </a:ln>
        </p:spPr>
      </p:pic>
      <p:pic>
        <p:nvPicPr>
          <p:cNvPr id="79" name="Google Shape;79;p15"/>
          <p:cNvPicPr preferRelativeResize="0"/>
          <p:nvPr/>
        </p:nvPicPr>
        <p:blipFill>
          <a:blip r:embed="rId8">
            <a:alphaModFix/>
          </a:blip>
          <a:stretch>
            <a:fillRect/>
          </a:stretch>
        </p:blipFill>
        <p:spPr>
          <a:xfrm>
            <a:off x="6496100" y="3986271"/>
            <a:ext cx="1987650" cy="993825"/>
          </a:xfrm>
          <a:prstGeom prst="rect">
            <a:avLst/>
          </a:prstGeom>
          <a:noFill/>
          <a:ln>
            <a:noFill/>
          </a:ln>
        </p:spPr>
      </p:pic>
      <p:pic>
        <p:nvPicPr>
          <p:cNvPr id="80" name="Google Shape;80;p15"/>
          <p:cNvPicPr preferRelativeResize="0"/>
          <p:nvPr/>
        </p:nvPicPr>
        <p:blipFill>
          <a:blip r:embed="rId9">
            <a:alphaModFix/>
          </a:blip>
          <a:stretch>
            <a:fillRect/>
          </a:stretch>
        </p:blipFill>
        <p:spPr>
          <a:xfrm>
            <a:off x="370600" y="4068400"/>
            <a:ext cx="2258808" cy="715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3"/>
          <p:cNvSpPr txBox="1"/>
          <p:nvPr>
            <p:ph type="title"/>
          </p:nvPr>
        </p:nvSpPr>
        <p:spPr>
          <a:xfrm>
            <a:off x="311700" y="705513"/>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3900" u="sng">
                <a:solidFill>
                  <a:srgbClr val="073763"/>
                </a:solidFill>
              </a:rPr>
              <a:t>Strategies for working with survivors</a:t>
            </a:r>
            <a:endParaRPr sz="2100" u="sng">
              <a:solidFill>
                <a:srgbClr val="073763"/>
              </a:solidFill>
            </a:endParaRPr>
          </a:p>
        </p:txBody>
      </p:sp>
      <p:sp>
        <p:nvSpPr>
          <p:cNvPr id="232" name="Google Shape;232;p33"/>
          <p:cNvSpPr txBox="1"/>
          <p:nvPr>
            <p:ph idx="1" type="body"/>
          </p:nvPr>
        </p:nvSpPr>
        <p:spPr>
          <a:xfrm>
            <a:off x="311700" y="1386725"/>
            <a:ext cx="8520600" cy="3756900"/>
          </a:xfrm>
          <a:prstGeom prst="rect">
            <a:avLst/>
          </a:prstGeom>
        </p:spPr>
        <p:txBody>
          <a:bodyPr anchorCtr="0" anchor="t" bIns="91425" lIns="91425" spcFirstLastPara="1" rIns="91425" wrap="square" tIns="91425">
            <a:normAutofit fontScale="92500" lnSpcReduction="20000"/>
          </a:bodyPr>
          <a:lstStyle/>
          <a:p>
            <a:pPr indent="0" lvl="0" marL="12700" rtl="0" algn="l">
              <a:lnSpc>
                <a:spcPct val="90000"/>
              </a:lnSpc>
              <a:spcBef>
                <a:spcPts val="0"/>
              </a:spcBef>
              <a:spcAft>
                <a:spcPts val="0"/>
              </a:spcAft>
              <a:buNone/>
            </a:pPr>
            <a:r>
              <a:rPr lang="en" sz="2300">
                <a:solidFill>
                  <a:srgbClr val="6FC3A5"/>
                </a:solidFill>
              </a:rPr>
              <a:t>1.</a:t>
            </a:r>
            <a:r>
              <a:rPr lang="en" sz="2300">
                <a:solidFill>
                  <a:srgbClr val="073763"/>
                </a:solidFill>
              </a:rPr>
              <a:t>Work to build trust</a:t>
            </a:r>
            <a:endParaRPr sz="2300">
              <a:solidFill>
                <a:srgbClr val="073763"/>
              </a:solidFill>
            </a:endParaRPr>
          </a:p>
          <a:p>
            <a:pPr indent="0" lvl="0" marL="469900" rtl="0" algn="l">
              <a:lnSpc>
                <a:spcPct val="90000"/>
              </a:lnSpc>
              <a:spcBef>
                <a:spcPts val="1200"/>
              </a:spcBef>
              <a:spcAft>
                <a:spcPts val="0"/>
              </a:spcAft>
              <a:buNone/>
            </a:pPr>
            <a:r>
              <a:rPr lang="en" sz="2300">
                <a:solidFill>
                  <a:srgbClr val="6FC3A5"/>
                </a:solidFill>
              </a:rPr>
              <a:t>•</a:t>
            </a:r>
            <a:r>
              <a:rPr lang="en" sz="2300">
                <a:solidFill>
                  <a:srgbClr val="073763"/>
                </a:solidFill>
              </a:rPr>
              <a:t>Ensure language access is available, if needed</a:t>
            </a:r>
            <a:endParaRPr sz="2300">
              <a:solidFill>
                <a:srgbClr val="073763"/>
              </a:solidFill>
            </a:endParaRPr>
          </a:p>
          <a:p>
            <a:pPr indent="0" lvl="0" marL="469900" rtl="0" algn="l">
              <a:lnSpc>
                <a:spcPct val="90000"/>
              </a:lnSpc>
              <a:spcBef>
                <a:spcPts val="1200"/>
              </a:spcBef>
              <a:spcAft>
                <a:spcPts val="0"/>
              </a:spcAft>
              <a:buNone/>
            </a:pPr>
            <a:r>
              <a:rPr lang="en" sz="2300">
                <a:solidFill>
                  <a:srgbClr val="6FC3A5"/>
                </a:solidFill>
              </a:rPr>
              <a:t>•</a:t>
            </a:r>
            <a:r>
              <a:rPr lang="en" sz="2300">
                <a:solidFill>
                  <a:srgbClr val="073763"/>
                </a:solidFill>
              </a:rPr>
              <a:t>Transparency is important - name your role, purpose of your conversation, lay out the process, explain how you can realistically support</a:t>
            </a:r>
            <a:endParaRPr sz="2300">
              <a:solidFill>
                <a:srgbClr val="073763"/>
              </a:solidFill>
            </a:endParaRPr>
          </a:p>
          <a:p>
            <a:pPr indent="0" lvl="0" marL="469900" rtl="0" algn="l">
              <a:lnSpc>
                <a:spcPct val="90000"/>
              </a:lnSpc>
              <a:spcBef>
                <a:spcPts val="1200"/>
              </a:spcBef>
              <a:spcAft>
                <a:spcPts val="0"/>
              </a:spcAft>
              <a:buNone/>
            </a:pPr>
            <a:r>
              <a:rPr lang="en" sz="2300">
                <a:solidFill>
                  <a:srgbClr val="6FC3A5"/>
                </a:solidFill>
              </a:rPr>
              <a:t>•</a:t>
            </a:r>
            <a:r>
              <a:rPr lang="en" sz="2300">
                <a:solidFill>
                  <a:srgbClr val="073763"/>
                </a:solidFill>
              </a:rPr>
              <a:t>Physical and emotional safety is key – grounding techniques</a:t>
            </a:r>
            <a:endParaRPr sz="2300">
              <a:solidFill>
                <a:srgbClr val="073763"/>
              </a:solidFill>
            </a:endParaRPr>
          </a:p>
          <a:p>
            <a:pPr indent="0" lvl="0" marL="469900" rtl="0" algn="l">
              <a:lnSpc>
                <a:spcPct val="90000"/>
              </a:lnSpc>
              <a:spcBef>
                <a:spcPts val="1200"/>
              </a:spcBef>
              <a:spcAft>
                <a:spcPts val="0"/>
              </a:spcAft>
              <a:buNone/>
            </a:pPr>
            <a:r>
              <a:rPr lang="en" sz="2300">
                <a:solidFill>
                  <a:srgbClr val="6FC3A5"/>
                </a:solidFill>
              </a:rPr>
              <a:t>•</a:t>
            </a:r>
            <a:r>
              <a:rPr lang="en" sz="2300">
                <a:solidFill>
                  <a:srgbClr val="073763"/>
                </a:solidFill>
              </a:rPr>
              <a:t>Empower the survivor – with information and in autonomy in decision-making</a:t>
            </a:r>
            <a:endParaRPr sz="2300">
              <a:solidFill>
                <a:srgbClr val="073763"/>
              </a:solidFill>
            </a:endParaRPr>
          </a:p>
          <a:p>
            <a:pPr indent="0" lvl="0" marL="469900" rtl="0" algn="l">
              <a:lnSpc>
                <a:spcPct val="90000"/>
              </a:lnSpc>
              <a:spcBef>
                <a:spcPts val="1200"/>
              </a:spcBef>
              <a:spcAft>
                <a:spcPts val="0"/>
              </a:spcAft>
              <a:buNone/>
            </a:pPr>
            <a:r>
              <a:rPr lang="en" sz="2300">
                <a:solidFill>
                  <a:srgbClr val="6FC3A5"/>
                </a:solidFill>
              </a:rPr>
              <a:t>•</a:t>
            </a:r>
            <a:r>
              <a:rPr lang="en" sz="2300">
                <a:solidFill>
                  <a:srgbClr val="073763"/>
                </a:solidFill>
              </a:rPr>
              <a:t>Remember: this can take time</a:t>
            </a:r>
            <a:endParaRPr sz="2300">
              <a:solidFill>
                <a:srgbClr val="073763"/>
              </a:solidFill>
            </a:endParaRPr>
          </a:p>
          <a:p>
            <a:pPr indent="0" lvl="0" marL="0" rtl="0" algn="l">
              <a:lnSpc>
                <a:spcPct val="90000"/>
              </a:lnSpc>
              <a:spcBef>
                <a:spcPts val="1200"/>
              </a:spcBef>
              <a:spcAft>
                <a:spcPts val="0"/>
              </a:spcAft>
              <a:buNone/>
            </a:pPr>
            <a:r>
              <a:t/>
            </a:r>
            <a:endParaRPr sz="2800">
              <a:solidFill>
                <a:srgbClr val="6FC3A5"/>
              </a:solidFill>
            </a:endParaRPr>
          </a:p>
        </p:txBody>
      </p:sp>
      <p:pic>
        <p:nvPicPr>
          <p:cNvPr id="233" name="Google Shape;233;p33"/>
          <p:cNvPicPr preferRelativeResize="0"/>
          <p:nvPr/>
        </p:nvPicPr>
        <p:blipFill>
          <a:blip r:embed="rId3">
            <a:alphaModFix/>
          </a:blip>
          <a:stretch>
            <a:fillRect/>
          </a:stretch>
        </p:blipFill>
        <p:spPr>
          <a:xfrm>
            <a:off x="0" y="0"/>
            <a:ext cx="9017600" cy="597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4"/>
          <p:cNvSpPr txBox="1"/>
          <p:nvPr>
            <p:ph type="title"/>
          </p:nvPr>
        </p:nvSpPr>
        <p:spPr>
          <a:xfrm>
            <a:off x="311700" y="705513"/>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3900" u="sng">
                <a:solidFill>
                  <a:srgbClr val="073763"/>
                </a:solidFill>
              </a:rPr>
              <a:t>Strategies for working with survivors</a:t>
            </a:r>
            <a:endParaRPr sz="2100" u="sng">
              <a:solidFill>
                <a:srgbClr val="073763"/>
              </a:solidFill>
            </a:endParaRPr>
          </a:p>
        </p:txBody>
      </p:sp>
      <p:sp>
        <p:nvSpPr>
          <p:cNvPr id="239" name="Google Shape;239;p34"/>
          <p:cNvSpPr txBox="1"/>
          <p:nvPr>
            <p:ph idx="1" type="body"/>
          </p:nvPr>
        </p:nvSpPr>
        <p:spPr>
          <a:xfrm>
            <a:off x="311700" y="1386725"/>
            <a:ext cx="8520600" cy="3756900"/>
          </a:xfrm>
          <a:prstGeom prst="rect">
            <a:avLst/>
          </a:prstGeom>
        </p:spPr>
        <p:txBody>
          <a:bodyPr anchorCtr="0" anchor="t" bIns="91425" lIns="91425" spcFirstLastPara="1" rIns="91425" wrap="square" tIns="91425">
            <a:normAutofit lnSpcReduction="20000"/>
          </a:bodyPr>
          <a:lstStyle/>
          <a:p>
            <a:pPr indent="0" lvl="0" marL="0" rtl="0" algn="l">
              <a:lnSpc>
                <a:spcPct val="90000"/>
              </a:lnSpc>
              <a:spcBef>
                <a:spcPts val="0"/>
              </a:spcBef>
              <a:spcAft>
                <a:spcPts val="0"/>
              </a:spcAft>
              <a:buNone/>
            </a:pPr>
            <a:r>
              <a:rPr lang="en" sz="2400">
                <a:solidFill>
                  <a:srgbClr val="002E5D"/>
                </a:solidFill>
              </a:rPr>
              <a:t>Grounding techniques</a:t>
            </a:r>
            <a:endParaRPr sz="2400">
              <a:solidFill>
                <a:srgbClr val="002E5D"/>
              </a:solidFill>
            </a:endParaRPr>
          </a:p>
          <a:p>
            <a:pPr indent="0" lvl="0" marL="457200" rtl="0" algn="l">
              <a:lnSpc>
                <a:spcPct val="90000"/>
              </a:lnSpc>
              <a:spcBef>
                <a:spcPts val="1200"/>
              </a:spcBef>
              <a:spcAft>
                <a:spcPts val="0"/>
              </a:spcAft>
              <a:buNone/>
            </a:pPr>
            <a:r>
              <a:rPr lang="en" sz="2400">
                <a:solidFill>
                  <a:srgbClr val="6FC3A5"/>
                </a:solidFill>
              </a:rPr>
              <a:t>•</a:t>
            </a:r>
            <a:r>
              <a:rPr lang="en" sz="2400">
                <a:solidFill>
                  <a:srgbClr val="002E5D"/>
                </a:solidFill>
              </a:rPr>
              <a:t>Deep breathing using a method called Box Breathing Technique</a:t>
            </a:r>
            <a:endParaRPr sz="2400">
              <a:solidFill>
                <a:srgbClr val="002E5D"/>
              </a:solidFill>
            </a:endParaRPr>
          </a:p>
          <a:p>
            <a:pPr indent="444500" lvl="0" marL="469900" rtl="0" algn="l">
              <a:lnSpc>
                <a:spcPct val="90000"/>
              </a:lnSpc>
              <a:spcBef>
                <a:spcPts val="1200"/>
              </a:spcBef>
              <a:spcAft>
                <a:spcPts val="0"/>
              </a:spcAft>
              <a:buNone/>
            </a:pPr>
            <a:r>
              <a:rPr lang="en">
                <a:solidFill>
                  <a:srgbClr val="002A5B"/>
                </a:solidFill>
              </a:rPr>
              <a:t>https://www.calm.com/blog/box-breathing</a:t>
            </a:r>
            <a:endParaRPr>
              <a:solidFill>
                <a:srgbClr val="002A5B"/>
              </a:solidFill>
            </a:endParaRPr>
          </a:p>
          <a:p>
            <a:pPr indent="0" lvl="0" marL="457200" rtl="0" algn="l">
              <a:lnSpc>
                <a:spcPct val="90000"/>
              </a:lnSpc>
              <a:spcBef>
                <a:spcPts val="1200"/>
              </a:spcBef>
              <a:spcAft>
                <a:spcPts val="0"/>
              </a:spcAft>
              <a:buNone/>
            </a:pPr>
            <a:r>
              <a:rPr lang="en" sz="2400">
                <a:solidFill>
                  <a:srgbClr val="6FC3A5"/>
                </a:solidFill>
              </a:rPr>
              <a:t>•</a:t>
            </a:r>
            <a:r>
              <a:rPr lang="en" sz="2400">
                <a:solidFill>
                  <a:srgbClr val="002E5D"/>
                </a:solidFill>
              </a:rPr>
              <a:t>Engaging the five senses using the 5-4-3-2-1 Technique</a:t>
            </a:r>
            <a:endParaRPr sz="2400">
              <a:solidFill>
                <a:srgbClr val="002E5D"/>
              </a:solidFill>
            </a:endParaRPr>
          </a:p>
          <a:p>
            <a:pPr indent="444500" lvl="0" marL="469900" rtl="0" algn="l">
              <a:lnSpc>
                <a:spcPct val="90000"/>
              </a:lnSpc>
              <a:spcBef>
                <a:spcPts val="1200"/>
              </a:spcBef>
              <a:spcAft>
                <a:spcPts val="0"/>
              </a:spcAft>
              <a:buNone/>
            </a:pPr>
            <a:r>
              <a:rPr lang="en" sz="1400">
                <a:solidFill>
                  <a:srgbClr val="002E5D"/>
                </a:solidFill>
              </a:rPr>
              <a:t>https://www.calm.com/blog/5-4-3-2-1-a-simple-exercise-to-calm-the-mind?utm_medi-um=organic&amp;utm_source=blog&amp;utm_campaign=breathing-for-stress</a:t>
            </a:r>
            <a:endParaRPr sz="1400">
              <a:solidFill>
                <a:srgbClr val="002E5D"/>
              </a:solidFill>
            </a:endParaRPr>
          </a:p>
          <a:p>
            <a:pPr indent="0" lvl="0" marL="457200" rtl="0" algn="l">
              <a:lnSpc>
                <a:spcPct val="90000"/>
              </a:lnSpc>
              <a:spcBef>
                <a:spcPts val="1200"/>
              </a:spcBef>
              <a:spcAft>
                <a:spcPts val="0"/>
              </a:spcAft>
              <a:buNone/>
            </a:pPr>
            <a:r>
              <a:rPr lang="en" sz="2400">
                <a:solidFill>
                  <a:srgbClr val="6FC3A5"/>
                </a:solidFill>
              </a:rPr>
              <a:t>•</a:t>
            </a:r>
            <a:r>
              <a:rPr lang="en" sz="2400">
                <a:solidFill>
                  <a:srgbClr val="002E5D"/>
                </a:solidFill>
              </a:rPr>
              <a:t>Relaxing the body using Progressive Muscle Relaxation</a:t>
            </a:r>
            <a:endParaRPr sz="2400">
              <a:solidFill>
                <a:srgbClr val="002E5D"/>
              </a:solidFill>
            </a:endParaRPr>
          </a:p>
          <a:p>
            <a:pPr indent="444500" lvl="0" marL="469900" rtl="0" algn="l">
              <a:lnSpc>
                <a:spcPct val="90000"/>
              </a:lnSpc>
              <a:spcBef>
                <a:spcPts val="1200"/>
              </a:spcBef>
              <a:spcAft>
                <a:spcPts val="0"/>
              </a:spcAft>
              <a:buNone/>
            </a:pPr>
            <a:r>
              <a:rPr lang="en" sz="1400" u="sng">
                <a:solidFill>
                  <a:schemeClr val="hlink"/>
                </a:solidFill>
                <a:hlinkClick r:id="rId3"/>
              </a:rPr>
              <a:t>https://www.healthline.com/health/progressive-muscle-relaxation</a:t>
            </a:r>
            <a:endParaRPr sz="1400">
              <a:solidFill>
                <a:srgbClr val="002E5D"/>
              </a:solidFill>
            </a:endParaRPr>
          </a:p>
          <a:p>
            <a:pPr indent="0" lvl="0" marL="0" rtl="0" algn="l">
              <a:lnSpc>
                <a:spcPct val="90000"/>
              </a:lnSpc>
              <a:spcBef>
                <a:spcPts val="1200"/>
              </a:spcBef>
              <a:spcAft>
                <a:spcPts val="0"/>
              </a:spcAft>
              <a:buNone/>
            </a:pPr>
            <a:r>
              <a:t/>
            </a:r>
            <a:endParaRPr sz="2300">
              <a:solidFill>
                <a:srgbClr val="6FC3A5"/>
              </a:solidFill>
            </a:endParaRPr>
          </a:p>
        </p:txBody>
      </p:sp>
      <p:pic>
        <p:nvPicPr>
          <p:cNvPr id="240" name="Google Shape;240;p34"/>
          <p:cNvPicPr preferRelativeResize="0"/>
          <p:nvPr/>
        </p:nvPicPr>
        <p:blipFill>
          <a:blip r:embed="rId4">
            <a:alphaModFix/>
          </a:blip>
          <a:stretch>
            <a:fillRect/>
          </a:stretch>
        </p:blipFill>
        <p:spPr>
          <a:xfrm>
            <a:off x="0" y="0"/>
            <a:ext cx="9017600" cy="597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5"/>
          <p:cNvSpPr txBox="1"/>
          <p:nvPr>
            <p:ph type="title"/>
          </p:nvPr>
        </p:nvSpPr>
        <p:spPr>
          <a:xfrm>
            <a:off x="311700" y="705513"/>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3900" u="sng">
                <a:solidFill>
                  <a:srgbClr val="073763"/>
                </a:solidFill>
              </a:rPr>
              <a:t>Strategies for working with survivors</a:t>
            </a:r>
            <a:endParaRPr sz="2100" u="sng">
              <a:solidFill>
                <a:srgbClr val="073763"/>
              </a:solidFill>
            </a:endParaRPr>
          </a:p>
        </p:txBody>
      </p:sp>
      <p:sp>
        <p:nvSpPr>
          <p:cNvPr id="246" name="Google Shape;246;p35"/>
          <p:cNvSpPr txBox="1"/>
          <p:nvPr>
            <p:ph idx="1" type="body"/>
          </p:nvPr>
        </p:nvSpPr>
        <p:spPr>
          <a:xfrm>
            <a:off x="311700" y="1386725"/>
            <a:ext cx="8520600" cy="3756900"/>
          </a:xfrm>
          <a:prstGeom prst="rect">
            <a:avLst/>
          </a:prstGeom>
        </p:spPr>
        <p:txBody>
          <a:bodyPr anchorCtr="0" anchor="t" bIns="91425" lIns="91425" spcFirstLastPara="1" rIns="91425" wrap="square" tIns="91425">
            <a:normAutofit lnSpcReduction="20000"/>
          </a:bodyPr>
          <a:lstStyle/>
          <a:p>
            <a:pPr indent="0" lvl="0" marL="12700" rtl="0" algn="l">
              <a:lnSpc>
                <a:spcPct val="90000"/>
              </a:lnSpc>
              <a:spcBef>
                <a:spcPts val="0"/>
              </a:spcBef>
              <a:spcAft>
                <a:spcPts val="0"/>
              </a:spcAft>
              <a:buNone/>
            </a:pPr>
            <a:r>
              <a:rPr lang="en" sz="2400">
                <a:solidFill>
                  <a:srgbClr val="6FC3A5"/>
                </a:solidFill>
              </a:rPr>
              <a:t>2.</a:t>
            </a:r>
            <a:r>
              <a:rPr lang="en" sz="2400">
                <a:solidFill>
                  <a:srgbClr val="002E5D"/>
                </a:solidFill>
              </a:rPr>
              <a:t>Listen to the survivor and take their lead</a:t>
            </a:r>
            <a:endParaRPr sz="2400">
              <a:solidFill>
                <a:srgbClr val="002E5D"/>
              </a:solidFill>
            </a:endParaRPr>
          </a:p>
          <a:p>
            <a:pPr indent="0" lvl="0" marL="469900" rtl="0" algn="l">
              <a:lnSpc>
                <a:spcPct val="90000"/>
              </a:lnSpc>
              <a:spcBef>
                <a:spcPts val="1200"/>
              </a:spcBef>
              <a:spcAft>
                <a:spcPts val="0"/>
              </a:spcAft>
              <a:buNone/>
            </a:pPr>
            <a:r>
              <a:rPr lang="en" sz="2400">
                <a:solidFill>
                  <a:srgbClr val="6FC3A5"/>
                </a:solidFill>
              </a:rPr>
              <a:t>•</a:t>
            </a:r>
            <a:r>
              <a:rPr lang="en" sz="2400">
                <a:solidFill>
                  <a:srgbClr val="002E5D"/>
                </a:solidFill>
              </a:rPr>
              <a:t>Give information and also listen to the survivor</a:t>
            </a:r>
            <a:endParaRPr sz="2400">
              <a:solidFill>
                <a:srgbClr val="002E5D"/>
              </a:solidFill>
            </a:endParaRPr>
          </a:p>
          <a:p>
            <a:pPr indent="0" lvl="0" marL="469900" rtl="0" algn="l">
              <a:lnSpc>
                <a:spcPct val="90000"/>
              </a:lnSpc>
              <a:spcBef>
                <a:spcPts val="1200"/>
              </a:spcBef>
              <a:spcAft>
                <a:spcPts val="0"/>
              </a:spcAft>
              <a:buNone/>
            </a:pPr>
            <a:r>
              <a:rPr lang="en" sz="2400">
                <a:solidFill>
                  <a:srgbClr val="6FC3A5"/>
                </a:solidFill>
              </a:rPr>
              <a:t>•</a:t>
            </a:r>
            <a:r>
              <a:rPr lang="en" sz="2400">
                <a:solidFill>
                  <a:srgbClr val="002E5D"/>
                </a:solidFill>
              </a:rPr>
              <a:t>Take into account the place the survivor is in mentally (are they prepared to receive information?), emotionally (do they need to prioritize their emotional well-being?), and physically (are they physically okay, are they in a comfortable space, do they have what they need to receive information?)</a:t>
            </a:r>
            <a:endParaRPr sz="2400">
              <a:solidFill>
                <a:srgbClr val="002E5D"/>
              </a:solidFill>
            </a:endParaRPr>
          </a:p>
          <a:p>
            <a:pPr indent="0" lvl="0" marL="469900" rtl="0" algn="l">
              <a:lnSpc>
                <a:spcPct val="90000"/>
              </a:lnSpc>
              <a:spcBef>
                <a:spcPts val="1200"/>
              </a:spcBef>
              <a:spcAft>
                <a:spcPts val="0"/>
              </a:spcAft>
              <a:buNone/>
            </a:pPr>
            <a:r>
              <a:rPr lang="en" sz="2400">
                <a:solidFill>
                  <a:srgbClr val="6FC3A5"/>
                </a:solidFill>
              </a:rPr>
              <a:t>•</a:t>
            </a:r>
            <a:r>
              <a:rPr lang="en" sz="2400">
                <a:solidFill>
                  <a:srgbClr val="002E5D"/>
                </a:solidFill>
              </a:rPr>
              <a:t>Take breaks</a:t>
            </a:r>
            <a:endParaRPr sz="2400">
              <a:solidFill>
                <a:srgbClr val="002E5D"/>
              </a:solidFill>
            </a:endParaRPr>
          </a:p>
          <a:p>
            <a:pPr indent="0" lvl="0" marL="0" rtl="0" algn="l">
              <a:lnSpc>
                <a:spcPct val="90000"/>
              </a:lnSpc>
              <a:spcBef>
                <a:spcPts val="1200"/>
              </a:spcBef>
              <a:spcAft>
                <a:spcPts val="0"/>
              </a:spcAft>
              <a:buNone/>
            </a:pPr>
            <a:r>
              <a:t/>
            </a:r>
            <a:endParaRPr sz="2400">
              <a:solidFill>
                <a:srgbClr val="002E5D"/>
              </a:solidFill>
            </a:endParaRPr>
          </a:p>
        </p:txBody>
      </p:sp>
      <p:pic>
        <p:nvPicPr>
          <p:cNvPr id="247" name="Google Shape;247;p35"/>
          <p:cNvPicPr preferRelativeResize="0"/>
          <p:nvPr/>
        </p:nvPicPr>
        <p:blipFill>
          <a:blip r:embed="rId3">
            <a:alphaModFix/>
          </a:blip>
          <a:stretch>
            <a:fillRect/>
          </a:stretch>
        </p:blipFill>
        <p:spPr>
          <a:xfrm>
            <a:off x="0" y="0"/>
            <a:ext cx="9017600" cy="597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6"/>
          <p:cNvSpPr txBox="1"/>
          <p:nvPr>
            <p:ph type="title"/>
          </p:nvPr>
        </p:nvSpPr>
        <p:spPr>
          <a:xfrm>
            <a:off x="311700" y="705513"/>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3900" u="sng">
                <a:solidFill>
                  <a:srgbClr val="073763"/>
                </a:solidFill>
              </a:rPr>
              <a:t>Strategies for working with survivors</a:t>
            </a:r>
            <a:endParaRPr sz="2100" u="sng">
              <a:solidFill>
                <a:srgbClr val="073763"/>
              </a:solidFill>
            </a:endParaRPr>
          </a:p>
        </p:txBody>
      </p:sp>
      <p:sp>
        <p:nvSpPr>
          <p:cNvPr id="253" name="Google Shape;253;p36"/>
          <p:cNvSpPr txBox="1"/>
          <p:nvPr>
            <p:ph idx="1" type="body"/>
          </p:nvPr>
        </p:nvSpPr>
        <p:spPr>
          <a:xfrm>
            <a:off x="311700" y="1386725"/>
            <a:ext cx="8520600" cy="3756900"/>
          </a:xfrm>
          <a:prstGeom prst="rect">
            <a:avLst/>
          </a:prstGeom>
        </p:spPr>
        <p:txBody>
          <a:bodyPr anchorCtr="0" anchor="t" bIns="91425" lIns="91425" spcFirstLastPara="1" rIns="91425" wrap="square" tIns="91425">
            <a:normAutofit lnSpcReduction="20000"/>
          </a:bodyPr>
          <a:lstStyle/>
          <a:p>
            <a:pPr indent="0" lvl="0" marL="12700" rtl="0" algn="l">
              <a:lnSpc>
                <a:spcPct val="90000"/>
              </a:lnSpc>
              <a:spcBef>
                <a:spcPts val="0"/>
              </a:spcBef>
              <a:spcAft>
                <a:spcPts val="0"/>
              </a:spcAft>
              <a:buNone/>
            </a:pPr>
            <a:r>
              <a:rPr lang="en" sz="2400">
                <a:solidFill>
                  <a:srgbClr val="6FC3A5"/>
                </a:solidFill>
              </a:rPr>
              <a:t>3.</a:t>
            </a:r>
            <a:r>
              <a:rPr lang="en" sz="2400">
                <a:solidFill>
                  <a:srgbClr val="002E5D"/>
                </a:solidFill>
              </a:rPr>
              <a:t>Motivational Interviewing may help</a:t>
            </a:r>
            <a:endParaRPr sz="2400">
              <a:solidFill>
                <a:srgbClr val="002E5D"/>
              </a:solidFill>
            </a:endParaRPr>
          </a:p>
          <a:p>
            <a:pPr indent="0" lvl="0" marL="469900" rtl="0" algn="l">
              <a:lnSpc>
                <a:spcPct val="90000"/>
              </a:lnSpc>
              <a:spcBef>
                <a:spcPts val="1200"/>
              </a:spcBef>
              <a:spcAft>
                <a:spcPts val="0"/>
              </a:spcAft>
              <a:buNone/>
            </a:pPr>
            <a:r>
              <a:rPr lang="en" sz="2400">
                <a:solidFill>
                  <a:srgbClr val="6FC3A5"/>
                </a:solidFill>
              </a:rPr>
              <a:t>•</a:t>
            </a:r>
            <a:r>
              <a:rPr lang="en" sz="2400">
                <a:solidFill>
                  <a:srgbClr val="002E5D"/>
                </a:solidFill>
              </a:rPr>
              <a:t>Is a collaborative communication approach that can be helpful when working with immigrant survivors because it emphasizes empathy and encourages active listening</a:t>
            </a:r>
            <a:endParaRPr sz="2400">
              <a:solidFill>
                <a:srgbClr val="002E5D"/>
              </a:solidFill>
            </a:endParaRPr>
          </a:p>
          <a:p>
            <a:pPr indent="0" lvl="0" marL="469900" rtl="0" algn="l">
              <a:lnSpc>
                <a:spcPct val="90000"/>
              </a:lnSpc>
              <a:spcBef>
                <a:spcPts val="1200"/>
              </a:spcBef>
              <a:spcAft>
                <a:spcPts val="0"/>
              </a:spcAft>
              <a:buNone/>
            </a:pPr>
            <a:r>
              <a:rPr lang="en" sz="2400">
                <a:solidFill>
                  <a:srgbClr val="6FC3A5"/>
                </a:solidFill>
              </a:rPr>
              <a:t>•</a:t>
            </a:r>
            <a:r>
              <a:rPr lang="en" sz="2400">
                <a:solidFill>
                  <a:srgbClr val="002E5D"/>
                </a:solidFill>
              </a:rPr>
              <a:t>May be used to encourage the survivor to engage in “Change Talk” to cultivate a desire, ability, reason, need or commitment to make a positive change in their behavior</a:t>
            </a:r>
            <a:endParaRPr sz="2400">
              <a:solidFill>
                <a:srgbClr val="002E5D"/>
              </a:solidFill>
            </a:endParaRPr>
          </a:p>
          <a:p>
            <a:pPr indent="0" lvl="0" marL="0" rtl="0" algn="l">
              <a:lnSpc>
                <a:spcPct val="90000"/>
              </a:lnSpc>
              <a:spcBef>
                <a:spcPts val="1200"/>
              </a:spcBef>
              <a:spcAft>
                <a:spcPts val="0"/>
              </a:spcAft>
              <a:buNone/>
            </a:pPr>
            <a:r>
              <a:t/>
            </a:r>
            <a:endParaRPr sz="2400">
              <a:solidFill>
                <a:srgbClr val="6FC3A5"/>
              </a:solidFill>
            </a:endParaRPr>
          </a:p>
          <a:p>
            <a:pPr indent="0" lvl="0" marL="0" rtl="0" algn="l">
              <a:spcBef>
                <a:spcPts val="0"/>
              </a:spcBef>
              <a:spcAft>
                <a:spcPts val="0"/>
              </a:spcAft>
              <a:buNone/>
            </a:pPr>
            <a:r>
              <a:rPr i="1" lang="en">
                <a:solidFill>
                  <a:srgbClr val="002A5B"/>
                </a:solidFill>
              </a:rPr>
              <a:t>Miller, W. R., &amp; Rollnick, S. (2013). Motivational interviewing: Helping people change (3rd edition). </a:t>
            </a:r>
            <a:endParaRPr sz="2400">
              <a:solidFill>
                <a:srgbClr val="6FC3A5"/>
              </a:solidFill>
            </a:endParaRPr>
          </a:p>
        </p:txBody>
      </p:sp>
      <p:pic>
        <p:nvPicPr>
          <p:cNvPr id="254" name="Google Shape;254;p36"/>
          <p:cNvPicPr preferRelativeResize="0"/>
          <p:nvPr/>
        </p:nvPicPr>
        <p:blipFill>
          <a:blip r:embed="rId3">
            <a:alphaModFix/>
          </a:blip>
          <a:stretch>
            <a:fillRect/>
          </a:stretch>
        </p:blipFill>
        <p:spPr>
          <a:xfrm>
            <a:off x="0" y="0"/>
            <a:ext cx="9017600" cy="597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7"/>
          <p:cNvSpPr txBox="1"/>
          <p:nvPr>
            <p:ph type="title"/>
          </p:nvPr>
        </p:nvSpPr>
        <p:spPr>
          <a:xfrm>
            <a:off x="311700" y="705513"/>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3900" u="sng">
                <a:solidFill>
                  <a:srgbClr val="073763"/>
                </a:solidFill>
              </a:rPr>
              <a:t>Strategies for working with survivors</a:t>
            </a:r>
            <a:endParaRPr sz="2100" u="sng">
              <a:solidFill>
                <a:srgbClr val="073763"/>
              </a:solidFill>
            </a:endParaRPr>
          </a:p>
        </p:txBody>
      </p:sp>
      <p:sp>
        <p:nvSpPr>
          <p:cNvPr id="260" name="Google Shape;260;p37"/>
          <p:cNvSpPr txBox="1"/>
          <p:nvPr>
            <p:ph idx="1" type="body"/>
          </p:nvPr>
        </p:nvSpPr>
        <p:spPr>
          <a:xfrm>
            <a:off x="311700" y="1386725"/>
            <a:ext cx="8520600" cy="3756900"/>
          </a:xfrm>
          <a:prstGeom prst="rect">
            <a:avLst/>
          </a:prstGeom>
        </p:spPr>
        <p:txBody>
          <a:bodyPr anchorCtr="0" anchor="t" bIns="91425" lIns="91425" spcFirstLastPara="1" rIns="91425" wrap="square" tIns="91425">
            <a:normAutofit lnSpcReduction="10000"/>
          </a:bodyPr>
          <a:lstStyle/>
          <a:p>
            <a:pPr indent="0" lvl="0" marL="12700" rtl="0" algn="l">
              <a:lnSpc>
                <a:spcPct val="90000"/>
              </a:lnSpc>
              <a:spcBef>
                <a:spcPts val="0"/>
              </a:spcBef>
              <a:spcAft>
                <a:spcPts val="0"/>
              </a:spcAft>
              <a:buNone/>
            </a:pPr>
            <a:r>
              <a:rPr lang="en" sz="2400">
                <a:solidFill>
                  <a:srgbClr val="6FC3A5"/>
                </a:solidFill>
              </a:rPr>
              <a:t>3.</a:t>
            </a:r>
            <a:r>
              <a:rPr lang="en" sz="2400">
                <a:solidFill>
                  <a:srgbClr val="002E5D"/>
                </a:solidFill>
              </a:rPr>
              <a:t>Motivational Interviewing, cont.: OARS</a:t>
            </a:r>
            <a:endParaRPr sz="2400">
              <a:solidFill>
                <a:srgbClr val="002E5D"/>
              </a:solidFill>
            </a:endParaRPr>
          </a:p>
          <a:p>
            <a:pPr indent="0" lvl="0" marL="469900" rtl="0" algn="l">
              <a:lnSpc>
                <a:spcPct val="90000"/>
              </a:lnSpc>
              <a:spcBef>
                <a:spcPts val="1200"/>
              </a:spcBef>
              <a:spcAft>
                <a:spcPts val="0"/>
              </a:spcAft>
              <a:buNone/>
            </a:pPr>
            <a:r>
              <a:rPr lang="en" sz="2400">
                <a:solidFill>
                  <a:srgbClr val="002E5D"/>
                </a:solidFill>
              </a:rPr>
              <a:t>O – use open ended questions</a:t>
            </a:r>
            <a:endParaRPr sz="2400">
              <a:solidFill>
                <a:srgbClr val="002E5D"/>
              </a:solidFill>
            </a:endParaRPr>
          </a:p>
          <a:p>
            <a:pPr indent="0" lvl="0" marL="469900" rtl="0" algn="l">
              <a:lnSpc>
                <a:spcPct val="90000"/>
              </a:lnSpc>
              <a:spcBef>
                <a:spcPts val="1200"/>
              </a:spcBef>
              <a:spcAft>
                <a:spcPts val="0"/>
              </a:spcAft>
              <a:buNone/>
            </a:pPr>
            <a:r>
              <a:rPr lang="en" sz="2400">
                <a:solidFill>
                  <a:srgbClr val="002E5D"/>
                </a:solidFill>
              </a:rPr>
              <a:t>A – affirmations</a:t>
            </a:r>
            <a:endParaRPr sz="2400">
              <a:solidFill>
                <a:srgbClr val="002E5D"/>
              </a:solidFill>
            </a:endParaRPr>
          </a:p>
          <a:p>
            <a:pPr indent="0" lvl="0" marL="469900" rtl="0" algn="l">
              <a:lnSpc>
                <a:spcPct val="90000"/>
              </a:lnSpc>
              <a:spcBef>
                <a:spcPts val="1200"/>
              </a:spcBef>
              <a:spcAft>
                <a:spcPts val="0"/>
              </a:spcAft>
              <a:buNone/>
            </a:pPr>
            <a:r>
              <a:rPr lang="en" sz="2400">
                <a:solidFill>
                  <a:srgbClr val="002E5D"/>
                </a:solidFill>
              </a:rPr>
              <a:t>R – employ reflective listening</a:t>
            </a:r>
            <a:endParaRPr sz="2400">
              <a:solidFill>
                <a:srgbClr val="002E5D"/>
              </a:solidFill>
            </a:endParaRPr>
          </a:p>
          <a:p>
            <a:pPr indent="0" lvl="0" marL="469900" rtl="0" algn="l">
              <a:lnSpc>
                <a:spcPct val="90000"/>
              </a:lnSpc>
              <a:spcBef>
                <a:spcPts val="1200"/>
              </a:spcBef>
              <a:spcAft>
                <a:spcPts val="0"/>
              </a:spcAft>
              <a:buNone/>
            </a:pPr>
            <a:r>
              <a:rPr lang="en" sz="2400">
                <a:solidFill>
                  <a:srgbClr val="002E5D"/>
                </a:solidFill>
              </a:rPr>
              <a:t>S - summarize</a:t>
            </a:r>
            <a:endParaRPr sz="2400">
              <a:solidFill>
                <a:srgbClr val="002E5D"/>
              </a:solidFill>
            </a:endParaRPr>
          </a:p>
          <a:p>
            <a:pPr indent="0" lvl="0" marL="12700" rtl="0" algn="l">
              <a:lnSpc>
                <a:spcPct val="90000"/>
              </a:lnSpc>
              <a:spcBef>
                <a:spcPts val="1200"/>
              </a:spcBef>
              <a:spcAft>
                <a:spcPts val="0"/>
              </a:spcAft>
              <a:buNone/>
            </a:pPr>
            <a:r>
              <a:t/>
            </a:r>
            <a:endParaRPr sz="2400">
              <a:solidFill>
                <a:srgbClr val="92C1E9"/>
              </a:solidFill>
            </a:endParaRPr>
          </a:p>
          <a:p>
            <a:pPr indent="0" lvl="0" marL="0" rtl="0" algn="l">
              <a:spcBef>
                <a:spcPts val="1200"/>
              </a:spcBef>
              <a:spcAft>
                <a:spcPts val="0"/>
              </a:spcAft>
              <a:buNone/>
            </a:pPr>
            <a:r>
              <a:rPr i="1" lang="en">
                <a:solidFill>
                  <a:srgbClr val="002A5B"/>
                </a:solidFill>
              </a:rPr>
              <a:t>Motivational Interviewing Network of Trainers. https://motivationalinterviewing.org/under-standing-motivational-interviewing </a:t>
            </a:r>
            <a:endParaRPr sz="2400">
              <a:solidFill>
                <a:srgbClr val="92C1E9"/>
              </a:solidFill>
            </a:endParaRPr>
          </a:p>
        </p:txBody>
      </p:sp>
      <p:pic>
        <p:nvPicPr>
          <p:cNvPr id="261" name="Google Shape;261;p37"/>
          <p:cNvPicPr preferRelativeResize="0"/>
          <p:nvPr/>
        </p:nvPicPr>
        <p:blipFill>
          <a:blip r:embed="rId3">
            <a:alphaModFix/>
          </a:blip>
          <a:stretch>
            <a:fillRect/>
          </a:stretch>
        </p:blipFill>
        <p:spPr>
          <a:xfrm>
            <a:off x="0" y="0"/>
            <a:ext cx="9017600" cy="597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8"/>
          <p:cNvSpPr txBox="1"/>
          <p:nvPr>
            <p:ph type="title"/>
          </p:nvPr>
        </p:nvSpPr>
        <p:spPr>
          <a:xfrm>
            <a:off x="311700" y="705513"/>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3900" u="sng">
                <a:solidFill>
                  <a:srgbClr val="073763"/>
                </a:solidFill>
              </a:rPr>
              <a:t>Strategies for working with survivors</a:t>
            </a:r>
            <a:endParaRPr sz="2100" u="sng">
              <a:solidFill>
                <a:srgbClr val="073763"/>
              </a:solidFill>
            </a:endParaRPr>
          </a:p>
        </p:txBody>
      </p:sp>
      <p:sp>
        <p:nvSpPr>
          <p:cNvPr id="267" name="Google Shape;267;p38"/>
          <p:cNvSpPr txBox="1"/>
          <p:nvPr>
            <p:ph idx="1" type="body"/>
          </p:nvPr>
        </p:nvSpPr>
        <p:spPr>
          <a:xfrm>
            <a:off x="311700" y="1386725"/>
            <a:ext cx="8520600" cy="3756900"/>
          </a:xfrm>
          <a:prstGeom prst="rect">
            <a:avLst/>
          </a:prstGeom>
        </p:spPr>
        <p:txBody>
          <a:bodyPr anchorCtr="0" anchor="t" bIns="91425" lIns="91425" spcFirstLastPara="1" rIns="91425" wrap="square" tIns="91425">
            <a:normAutofit/>
          </a:bodyPr>
          <a:lstStyle/>
          <a:p>
            <a:pPr indent="0" lvl="0" marL="12700" rtl="0" algn="l">
              <a:lnSpc>
                <a:spcPct val="90000"/>
              </a:lnSpc>
              <a:spcBef>
                <a:spcPts val="0"/>
              </a:spcBef>
              <a:spcAft>
                <a:spcPts val="0"/>
              </a:spcAft>
              <a:buNone/>
            </a:pPr>
            <a:r>
              <a:rPr lang="en" sz="2400">
                <a:solidFill>
                  <a:srgbClr val="6FC3A5"/>
                </a:solidFill>
              </a:rPr>
              <a:t>4.</a:t>
            </a:r>
            <a:r>
              <a:rPr lang="en" sz="2400">
                <a:solidFill>
                  <a:srgbClr val="002E5D"/>
                </a:solidFill>
              </a:rPr>
              <a:t>Be prepared to engage in safety planning with the client</a:t>
            </a:r>
            <a:endParaRPr sz="2400">
              <a:solidFill>
                <a:srgbClr val="002E5D"/>
              </a:solidFill>
            </a:endParaRPr>
          </a:p>
          <a:p>
            <a:pPr indent="0" lvl="0" marL="469900" rtl="0" algn="l">
              <a:lnSpc>
                <a:spcPct val="90000"/>
              </a:lnSpc>
              <a:spcBef>
                <a:spcPts val="1200"/>
              </a:spcBef>
              <a:spcAft>
                <a:spcPts val="0"/>
              </a:spcAft>
              <a:buNone/>
            </a:pPr>
            <a:r>
              <a:rPr lang="en" sz="2400">
                <a:solidFill>
                  <a:srgbClr val="6FC3A5"/>
                </a:solidFill>
              </a:rPr>
              <a:t>•</a:t>
            </a:r>
            <a:r>
              <a:rPr lang="en" sz="2400">
                <a:solidFill>
                  <a:srgbClr val="002E5D"/>
                </a:solidFill>
              </a:rPr>
              <a:t>Listen and be alert for clues that their safety is at risk</a:t>
            </a:r>
            <a:endParaRPr sz="2400">
              <a:solidFill>
                <a:srgbClr val="002E5D"/>
              </a:solidFill>
            </a:endParaRPr>
          </a:p>
          <a:p>
            <a:pPr indent="0" lvl="0" marL="469900" rtl="0" algn="l">
              <a:lnSpc>
                <a:spcPct val="90000"/>
              </a:lnSpc>
              <a:spcBef>
                <a:spcPts val="1200"/>
              </a:spcBef>
              <a:spcAft>
                <a:spcPts val="1200"/>
              </a:spcAft>
              <a:buNone/>
            </a:pPr>
            <a:r>
              <a:rPr lang="en" sz="2400">
                <a:solidFill>
                  <a:srgbClr val="6FC3A5"/>
                </a:solidFill>
              </a:rPr>
              <a:t>•</a:t>
            </a:r>
            <a:r>
              <a:rPr lang="en" sz="2400">
                <a:solidFill>
                  <a:srgbClr val="002E5D"/>
                </a:solidFill>
              </a:rPr>
              <a:t>Get their consent and permission: “Based on what you have just shared, it sounds to me like your safety may be at risk. Are you interested in talking with me about ways you can stay safe?”</a:t>
            </a:r>
            <a:endParaRPr sz="2400">
              <a:solidFill>
                <a:srgbClr val="6FC3A5"/>
              </a:solidFill>
            </a:endParaRPr>
          </a:p>
        </p:txBody>
      </p:sp>
      <p:pic>
        <p:nvPicPr>
          <p:cNvPr id="268" name="Google Shape;268;p38"/>
          <p:cNvPicPr preferRelativeResize="0"/>
          <p:nvPr/>
        </p:nvPicPr>
        <p:blipFill>
          <a:blip r:embed="rId3">
            <a:alphaModFix/>
          </a:blip>
          <a:stretch>
            <a:fillRect/>
          </a:stretch>
        </p:blipFill>
        <p:spPr>
          <a:xfrm>
            <a:off x="0" y="0"/>
            <a:ext cx="9017600" cy="597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9"/>
          <p:cNvSpPr txBox="1"/>
          <p:nvPr>
            <p:ph type="title"/>
          </p:nvPr>
        </p:nvSpPr>
        <p:spPr>
          <a:xfrm>
            <a:off x="311700" y="705513"/>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3900" u="sng">
                <a:solidFill>
                  <a:srgbClr val="073763"/>
                </a:solidFill>
              </a:rPr>
              <a:t>Strategies for working with survivors</a:t>
            </a:r>
            <a:endParaRPr sz="2100" u="sng">
              <a:solidFill>
                <a:srgbClr val="073763"/>
              </a:solidFill>
            </a:endParaRPr>
          </a:p>
        </p:txBody>
      </p:sp>
      <p:sp>
        <p:nvSpPr>
          <p:cNvPr id="274" name="Google Shape;274;p39"/>
          <p:cNvSpPr txBox="1"/>
          <p:nvPr>
            <p:ph idx="1" type="body"/>
          </p:nvPr>
        </p:nvSpPr>
        <p:spPr>
          <a:xfrm>
            <a:off x="311700" y="1386725"/>
            <a:ext cx="8520600" cy="3756900"/>
          </a:xfrm>
          <a:prstGeom prst="rect">
            <a:avLst/>
          </a:prstGeom>
        </p:spPr>
        <p:txBody>
          <a:bodyPr anchorCtr="0" anchor="t" bIns="91425" lIns="91425" spcFirstLastPara="1" rIns="91425" wrap="square" tIns="91425">
            <a:normAutofit lnSpcReduction="20000"/>
          </a:bodyPr>
          <a:lstStyle/>
          <a:p>
            <a:pPr indent="0" lvl="0" marL="0" rtl="0" algn="l">
              <a:lnSpc>
                <a:spcPct val="90000"/>
              </a:lnSpc>
              <a:spcBef>
                <a:spcPts val="0"/>
              </a:spcBef>
              <a:spcAft>
                <a:spcPts val="0"/>
              </a:spcAft>
              <a:buNone/>
            </a:pPr>
            <a:r>
              <a:rPr lang="en" sz="2400">
                <a:solidFill>
                  <a:srgbClr val="002E5D"/>
                </a:solidFill>
              </a:rPr>
              <a:t>Safety Planning Resources:</a:t>
            </a:r>
            <a:endParaRPr sz="2400">
              <a:solidFill>
                <a:srgbClr val="002E5D"/>
              </a:solidFill>
            </a:endParaRPr>
          </a:p>
          <a:p>
            <a:pPr indent="0" lvl="0" marL="469900" rtl="0" algn="l">
              <a:lnSpc>
                <a:spcPct val="90000"/>
              </a:lnSpc>
              <a:spcBef>
                <a:spcPts val="1200"/>
              </a:spcBef>
              <a:spcAft>
                <a:spcPts val="0"/>
              </a:spcAft>
              <a:buNone/>
            </a:pPr>
            <a:r>
              <a:rPr lang="en" sz="2400">
                <a:solidFill>
                  <a:srgbClr val="002E5D"/>
                </a:solidFill>
              </a:rPr>
              <a:t>National DV Hotline, </a:t>
            </a:r>
            <a:r>
              <a:rPr lang="en" sz="1400">
                <a:solidFill>
                  <a:srgbClr val="002E5D"/>
                </a:solidFill>
              </a:rPr>
              <a:t>https://www.thehotline.org/?gad_source=1&amp;gad_campaignid=14924476247&amp;gbraid=0AAAAADkBlEbbsv-SkFjPAr4DdRUg-1mc5&amp;gclid=EAIaIQobChMIw632wvXOjwMVMVtHAR0UHQFeEAAYASAAEgLFOvD_BwE</a:t>
            </a:r>
            <a:endParaRPr sz="1400">
              <a:solidFill>
                <a:srgbClr val="002E5D"/>
              </a:solidFill>
            </a:endParaRPr>
          </a:p>
          <a:p>
            <a:pPr indent="0" lvl="0" marL="469900" rtl="0" algn="l">
              <a:lnSpc>
                <a:spcPct val="90000"/>
              </a:lnSpc>
              <a:spcBef>
                <a:spcPts val="1200"/>
              </a:spcBef>
              <a:spcAft>
                <a:spcPts val="0"/>
              </a:spcAft>
              <a:buNone/>
            </a:pPr>
            <a:r>
              <a:rPr lang="en" sz="2400">
                <a:solidFill>
                  <a:srgbClr val="002E5D"/>
                </a:solidFill>
              </a:rPr>
              <a:t>National Human Trafficking Hotline, </a:t>
            </a:r>
            <a:r>
              <a:rPr lang="en" sz="1400">
                <a:solidFill>
                  <a:srgbClr val="002E5D"/>
                </a:solidFill>
              </a:rPr>
              <a:t>https://humantraffickinghotline.org/en/safety-planning-information</a:t>
            </a:r>
            <a:endParaRPr sz="1400">
              <a:solidFill>
                <a:srgbClr val="002E5D"/>
              </a:solidFill>
            </a:endParaRPr>
          </a:p>
          <a:p>
            <a:pPr indent="0" lvl="0" marL="469900" rtl="0" algn="l">
              <a:lnSpc>
                <a:spcPct val="90000"/>
              </a:lnSpc>
              <a:spcBef>
                <a:spcPts val="1200"/>
              </a:spcBef>
              <a:spcAft>
                <a:spcPts val="0"/>
              </a:spcAft>
              <a:buNone/>
            </a:pPr>
            <a:r>
              <a:rPr lang="en" sz="2400">
                <a:solidFill>
                  <a:srgbClr val="002E5D"/>
                </a:solidFill>
              </a:rPr>
              <a:t>My Safety Plan, </a:t>
            </a:r>
            <a:r>
              <a:rPr lang="en" sz="1400" u="sng">
                <a:solidFill>
                  <a:schemeClr val="hlink"/>
                </a:solidFill>
                <a:hlinkClick r:id="rId3"/>
              </a:rPr>
              <a:t>https://www.mysafetyplan.org/</a:t>
            </a:r>
            <a:endParaRPr sz="1400">
              <a:solidFill>
                <a:srgbClr val="002E5D"/>
              </a:solidFill>
            </a:endParaRPr>
          </a:p>
          <a:p>
            <a:pPr indent="0" lvl="0" marL="469900" rtl="0" algn="l">
              <a:lnSpc>
                <a:spcPct val="90000"/>
              </a:lnSpc>
              <a:spcBef>
                <a:spcPts val="1200"/>
              </a:spcBef>
              <a:spcAft>
                <a:spcPts val="0"/>
              </a:spcAft>
              <a:buClr>
                <a:schemeClr val="dk1"/>
              </a:buClr>
              <a:buSzPts val="1100"/>
              <a:buFont typeface="Arial"/>
              <a:buNone/>
            </a:pPr>
            <a:r>
              <a:rPr lang="en" sz="2400">
                <a:solidFill>
                  <a:srgbClr val="002E5D"/>
                </a:solidFill>
              </a:rPr>
              <a:t>Suicide Prevention Resource Center, dial 988 or visit </a:t>
            </a:r>
            <a:r>
              <a:rPr lang="en" sz="1400">
                <a:solidFill>
                  <a:srgbClr val="002E5D"/>
                </a:solidFill>
              </a:rPr>
              <a:t>https://988helpline.org/</a:t>
            </a:r>
            <a:endParaRPr sz="1400">
              <a:solidFill>
                <a:srgbClr val="002E5D"/>
              </a:solidFill>
            </a:endParaRPr>
          </a:p>
          <a:p>
            <a:pPr indent="0" lvl="0" marL="469900" rtl="0" algn="l">
              <a:lnSpc>
                <a:spcPct val="90000"/>
              </a:lnSpc>
              <a:spcBef>
                <a:spcPts val="1200"/>
              </a:spcBef>
              <a:spcAft>
                <a:spcPts val="1200"/>
              </a:spcAft>
              <a:buNone/>
            </a:pPr>
            <a:r>
              <a:t/>
            </a:r>
            <a:endParaRPr sz="2400">
              <a:solidFill>
                <a:srgbClr val="6FC3A5"/>
              </a:solidFill>
            </a:endParaRPr>
          </a:p>
        </p:txBody>
      </p:sp>
      <p:pic>
        <p:nvPicPr>
          <p:cNvPr id="275" name="Google Shape;275;p39"/>
          <p:cNvPicPr preferRelativeResize="0"/>
          <p:nvPr/>
        </p:nvPicPr>
        <p:blipFill>
          <a:blip r:embed="rId4">
            <a:alphaModFix/>
          </a:blip>
          <a:stretch>
            <a:fillRect/>
          </a:stretch>
        </p:blipFill>
        <p:spPr>
          <a:xfrm>
            <a:off x="0" y="0"/>
            <a:ext cx="9017600" cy="597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0"/>
          <p:cNvSpPr txBox="1"/>
          <p:nvPr>
            <p:ph type="title"/>
          </p:nvPr>
        </p:nvSpPr>
        <p:spPr>
          <a:xfrm>
            <a:off x="311700" y="705513"/>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3900" u="sng">
                <a:solidFill>
                  <a:srgbClr val="073763"/>
                </a:solidFill>
              </a:rPr>
              <a:t>Strategies for working with survivors</a:t>
            </a:r>
            <a:endParaRPr sz="2100" u="sng">
              <a:solidFill>
                <a:srgbClr val="073763"/>
              </a:solidFill>
            </a:endParaRPr>
          </a:p>
        </p:txBody>
      </p:sp>
      <p:sp>
        <p:nvSpPr>
          <p:cNvPr id="281" name="Google Shape;281;p40"/>
          <p:cNvSpPr txBox="1"/>
          <p:nvPr>
            <p:ph idx="1" type="body"/>
          </p:nvPr>
        </p:nvSpPr>
        <p:spPr>
          <a:xfrm>
            <a:off x="311700" y="1386725"/>
            <a:ext cx="8520600" cy="3756900"/>
          </a:xfrm>
          <a:prstGeom prst="rect">
            <a:avLst/>
          </a:prstGeom>
        </p:spPr>
        <p:txBody>
          <a:bodyPr anchorCtr="0" anchor="t" bIns="91425" lIns="91425" spcFirstLastPara="1" rIns="91425" wrap="square" tIns="91425">
            <a:normAutofit/>
          </a:bodyPr>
          <a:lstStyle/>
          <a:p>
            <a:pPr indent="0" lvl="0" marL="12700" rtl="0" algn="l">
              <a:lnSpc>
                <a:spcPct val="90000"/>
              </a:lnSpc>
              <a:spcBef>
                <a:spcPts val="0"/>
              </a:spcBef>
              <a:spcAft>
                <a:spcPts val="0"/>
              </a:spcAft>
              <a:buNone/>
            </a:pPr>
            <a:r>
              <a:rPr lang="en" sz="2400">
                <a:solidFill>
                  <a:srgbClr val="6FC3A5"/>
                </a:solidFill>
              </a:rPr>
              <a:t>5.</a:t>
            </a:r>
            <a:r>
              <a:rPr lang="en" sz="2400">
                <a:solidFill>
                  <a:srgbClr val="002E5D"/>
                </a:solidFill>
              </a:rPr>
              <a:t>Connect survivor with social safety net services</a:t>
            </a:r>
            <a:endParaRPr sz="2400">
              <a:solidFill>
                <a:srgbClr val="002E5D"/>
              </a:solidFill>
            </a:endParaRPr>
          </a:p>
          <a:p>
            <a:pPr indent="0" lvl="0" marL="469900" rtl="0" algn="l">
              <a:lnSpc>
                <a:spcPct val="90000"/>
              </a:lnSpc>
              <a:spcBef>
                <a:spcPts val="1200"/>
              </a:spcBef>
              <a:spcAft>
                <a:spcPts val="0"/>
              </a:spcAft>
              <a:buNone/>
            </a:pPr>
            <a:r>
              <a:rPr lang="en" sz="2400">
                <a:solidFill>
                  <a:srgbClr val="6FC3A5"/>
                </a:solidFill>
              </a:rPr>
              <a:t>•</a:t>
            </a:r>
            <a:r>
              <a:rPr lang="en" sz="2400">
                <a:solidFill>
                  <a:srgbClr val="002E5D"/>
                </a:solidFill>
              </a:rPr>
              <a:t>Call with them if you are able</a:t>
            </a:r>
            <a:endParaRPr sz="2400">
              <a:solidFill>
                <a:srgbClr val="002E5D"/>
              </a:solidFill>
            </a:endParaRPr>
          </a:p>
          <a:p>
            <a:pPr indent="0" lvl="0" marL="469900" rtl="0" algn="l">
              <a:lnSpc>
                <a:spcPct val="90000"/>
              </a:lnSpc>
              <a:spcBef>
                <a:spcPts val="1200"/>
              </a:spcBef>
              <a:spcAft>
                <a:spcPts val="0"/>
              </a:spcAft>
              <a:buNone/>
            </a:pPr>
            <a:r>
              <a:rPr lang="en" sz="2400">
                <a:solidFill>
                  <a:srgbClr val="6FC3A5"/>
                </a:solidFill>
              </a:rPr>
              <a:t>•</a:t>
            </a:r>
            <a:r>
              <a:rPr lang="en" sz="2400">
                <a:solidFill>
                  <a:srgbClr val="002E5D"/>
                </a:solidFill>
              </a:rPr>
              <a:t>Give them something in writing for them to follow-up on their own</a:t>
            </a:r>
            <a:endParaRPr sz="2400">
              <a:solidFill>
                <a:srgbClr val="002E5D"/>
              </a:solidFill>
            </a:endParaRPr>
          </a:p>
          <a:p>
            <a:pPr indent="0" lvl="0" marL="469900" rtl="0" algn="l">
              <a:lnSpc>
                <a:spcPct val="90000"/>
              </a:lnSpc>
              <a:spcBef>
                <a:spcPts val="1200"/>
              </a:spcBef>
              <a:spcAft>
                <a:spcPts val="1200"/>
              </a:spcAft>
              <a:buNone/>
            </a:pPr>
            <a:r>
              <a:rPr lang="en" sz="2400">
                <a:solidFill>
                  <a:srgbClr val="6FC3A5"/>
                </a:solidFill>
              </a:rPr>
              <a:t>•</a:t>
            </a:r>
            <a:r>
              <a:rPr lang="en" sz="2400">
                <a:solidFill>
                  <a:srgbClr val="002E5D"/>
                </a:solidFill>
              </a:rPr>
              <a:t>Your local 211 is a great place to start</a:t>
            </a:r>
            <a:endParaRPr sz="2400">
              <a:solidFill>
                <a:srgbClr val="002E5D"/>
              </a:solidFill>
            </a:endParaRPr>
          </a:p>
        </p:txBody>
      </p:sp>
      <p:pic>
        <p:nvPicPr>
          <p:cNvPr id="282" name="Google Shape;282;p40"/>
          <p:cNvPicPr preferRelativeResize="0"/>
          <p:nvPr/>
        </p:nvPicPr>
        <p:blipFill>
          <a:blip r:embed="rId3">
            <a:alphaModFix/>
          </a:blip>
          <a:stretch>
            <a:fillRect/>
          </a:stretch>
        </p:blipFill>
        <p:spPr>
          <a:xfrm>
            <a:off x="0" y="0"/>
            <a:ext cx="9017600" cy="597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1"/>
          <p:cNvSpPr txBox="1"/>
          <p:nvPr>
            <p:ph type="title"/>
          </p:nvPr>
        </p:nvSpPr>
        <p:spPr>
          <a:xfrm>
            <a:off x="311700" y="705513"/>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3900" u="sng">
                <a:solidFill>
                  <a:srgbClr val="073763"/>
                </a:solidFill>
              </a:rPr>
              <a:t>Strategies for working with survivors</a:t>
            </a:r>
            <a:endParaRPr sz="2100" u="sng">
              <a:solidFill>
                <a:srgbClr val="073763"/>
              </a:solidFill>
            </a:endParaRPr>
          </a:p>
        </p:txBody>
      </p:sp>
      <p:sp>
        <p:nvSpPr>
          <p:cNvPr id="288" name="Google Shape;288;p41"/>
          <p:cNvSpPr txBox="1"/>
          <p:nvPr>
            <p:ph idx="1" type="body"/>
          </p:nvPr>
        </p:nvSpPr>
        <p:spPr>
          <a:xfrm>
            <a:off x="311700" y="1386725"/>
            <a:ext cx="8520600" cy="3756900"/>
          </a:xfrm>
          <a:prstGeom prst="rect">
            <a:avLst/>
          </a:prstGeom>
        </p:spPr>
        <p:txBody>
          <a:bodyPr anchorCtr="0" anchor="t" bIns="91425" lIns="91425" spcFirstLastPara="1" rIns="91425" wrap="square" tIns="91425">
            <a:normAutofit/>
          </a:bodyPr>
          <a:lstStyle/>
          <a:p>
            <a:pPr indent="0" lvl="0" marL="12700" rtl="0" algn="l">
              <a:lnSpc>
                <a:spcPct val="90000"/>
              </a:lnSpc>
              <a:spcBef>
                <a:spcPts val="0"/>
              </a:spcBef>
              <a:spcAft>
                <a:spcPts val="0"/>
              </a:spcAft>
              <a:buNone/>
            </a:pPr>
            <a:r>
              <a:rPr lang="en" sz="2000">
                <a:solidFill>
                  <a:srgbClr val="6FC3A5"/>
                </a:solidFill>
              </a:rPr>
              <a:t>6.</a:t>
            </a:r>
            <a:r>
              <a:rPr lang="en" sz="2000">
                <a:solidFill>
                  <a:srgbClr val="002E5D"/>
                </a:solidFill>
              </a:rPr>
              <a:t>End every communication with a plan and clear communication</a:t>
            </a:r>
            <a:endParaRPr sz="2000">
              <a:solidFill>
                <a:srgbClr val="002E5D"/>
              </a:solidFill>
            </a:endParaRPr>
          </a:p>
          <a:p>
            <a:pPr indent="0" lvl="0" marL="469900" rtl="0" algn="l">
              <a:lnSpc>
                <a:spcPct val="90000"/>
              </a:lnSpc>
              <a:spcBef>
                <a:spcPts val="1200"/>
              </a:spcBef>
              <a:spcAft>
                <a:spcPts val="0"/>
              </a:spcAft>
              <a:buNone/>
            </a:pPr>
            <a:r>
              <a:rPr lang="en" sz="2000">
                <a:solidFill>
                  <a:srgbClr val="6FC3A5"/>
                </a:solidFill>
              </a:rPr>
              <a:t>•</a:t>
            </a:r>
            <a:r>
              <a:rPr lang="en" sz="2000">
                <a:solidFill>
                  <a:srgbClr val="002E5D"/>
                </a:solidFill>
              </a:rPr>
              <a:t>Explain next steps for survivor and for you, if applicable</a:t>
            </a:r>
            <a:endParaRPr sz="2000">
              <a:solidFill>
                <a:srgbClr val="002E5D"/>
              </a:solidFill>
            </a:endParaRPr>
          </a:p>
          <a:p>
            <a:pPr indent="444500" lvl="0" marL="469900" rtl="0" algn="l">
              <a:lnSpc>
                <a:spcPct val="90000"/>
              </a:lnSpc>
              <a:spcBef>
                <a:spcPts val="1200"/>
              </a:spcBef>
              <a:spcAft>
                <a:spcPts val="0"/>
              </a:spcAft>
              <a:buNone/>
            </a:pPr>
            <a:r>
              <a:rPr lang="en" sz="2000">
                <a:solidFill>
                  <a:srgbClr val="6FC3A5"/>
                </a:solidFill>
              </a:rPr>
              <a:t>•</a:t>
            </a:r>
            <a:r>
              <a:rPr lang="en" sz="2000">
                <a:solidFill>
                  <a:srgbClr val="002E5D"/>
                </a:solidFill>
              </a:rPr>
              <a:t>Repeat-backs help</a:t>
            </a:r>
            <a:endParaRPr sz="2000">
              <a:solidFill>
                <a:srgbClr val="002E5D"/>
              </a:solidFill>
            </a:endParaRPr>
          </a:p>
          <a:p>
            <a:pPr indent="0" lvl="0" marL="469900" rtl="0" algn="l">
              <a:lnSpc>
                <a:spcPct val="90000"/>
              </a:lnSpc>
              <a:spcBef>
                <a:spcPts val="1200"/>
              </a:spcBef>
              <a:spcAft>
                <a:spcPts val="0"/>
              </a:spcAft>
              <a:buNone/>
            </a:pPr>
            <a:r>
              <a:rPr lang="en" sz="2000">
                <a:solidFill>
                  <a:srgbClr val="6FC3A5"/>
                </a:solidFill>
              </a:rPr>
              <a:t>•</a:t>
            </a:r>
            <a:r>
              <a:rPr lang="en" sz="2000">
                <a:solidFill>
                  <a:srgbClr val="002E5D"/>
                </a:solidFill>
              </a:rPr>
              <a:t>Be transparent about a timeline for next steps:</a:t>
            </a:r>
            <a:endParaRPr sz="2000">
              <a:solidFill>
                <a:srgbClr val="002E5D"/>
              </a:solidFill>
            </a:endParaRPr>
          </a:p>
          <a:p>
            <a:pPr indent="0" lvl="0" marL="927100" rtl="0" algn="l">
              <a:lnSpc>
                <a:spcPct val="90000"/>
              </a:lnSpc>
              <a:spcBef>
                <a:spcPts val="1200"/>
              </a:spcBef>
              <a:spcAft>
                <a:spcPts val="0"/>
              </a:spcAft>
              <a:buNone/>
            </a:pPr>
            <a:r>
              <a:rPr lang="en" sz="2000">
                <a:solidFill>
                  <a:srgbClr val="6FC3A5"/>
                </a:solidFill>
              </a:rPr>
              <a:t>•</a:t>
            </a:r>
            <a:r>
              <a:rPr lang="en" sz="2000">
                <a:solidFill>
                  <a:srgbClr val="002E5D"/>
                </a:solidFill>
              </a:rPr>
              <a:t>Schedule the next contact before ending the current one</a:t>
            </a:r>
            <a:endParaRPr sz="2000">
              <a:solidFill>
                <a:srgbClr val="002E5D"/>
              </a:solidFill>
            </a:endParaRPr>
          </a:p>
          <a:p>
            <a:pPr indent="0" lvl="0" marL="927100" rtl="0" algn="l">
              <a:lnSpc>
                <a:spcPct val="90000"/>
              </a:lnSpc>
              <a:spcBef>
                <a:spcPts val="1200"/>
              </a:spcBef>
              <a:spcAft>
                <a:spcPts val="0"/>
              </a:spcAft>
              <a:buNone/>
            </a:pPr>
            <a:r>
              <a:rPr lang="en" sz="2000">
                <a:solidFill>
                  <a:srgbClr val="6FC3A5"/>
                </a:solidFill>
              </a:rPr>
              <a:t>•</a:t>
            </a:r>
            <a:r>
              <a:rPr lang="en" sz="2000">
                <a:solidFill>
                  <a:srgbClr val="002E5D"/>
                </a:solidFill>
              </a:rPr>
              <a:t>Explain how long each step of the process is expected to take</a:t>
            </a:r>
            <a:endParaRPr sz="2000">
              <a:solidFill>
                <a:srgbClr val="002E5D"/>
              </a:solidFill>
            </a:endParaRPr>
          </a:p>
          <a:p>
            <a:pPr indent="0" lvl="0" marL="469900" rtl="0" algn="l">
              <a:lnSpc>
                <a:spcPct val="90000"/>
              </a:lnSpc>
              <a:spcBef>
                <a:spcPts val="1200"/>
              </a:spcBef>
              <a:spcAft>
                <a:spcPts val="1200"/>
              </a:spcAft>
              <a:buNone/>
            </a:pPr>
            <a:r>
              <a:rPr lang="en" sz="2000">
                <a:solidFill>
                  <a:srgbClr val="6FC3A5"/>
                </a:solidFill>
              </a:rPr>
              <a:t>•</a:t>
            </a:r>
            <a:r>
              <a:rPr lang="en" sz="2000">
                <a:solidFill>
                  <a:srgbClr val="002E5D"/>
                </a:solidFill>
              </a:rPr>
              <a:t>Be clear in communications, especially if you have reached the end of your support / involvement</a:t>
            </a:r>
            <a:endParaRPr sz="2400">
              <a:solidFill>
                <a:srgbClr val="6FC3A5"/>
              </a:solidFill>
            </a:endParaRPr>
          </a:p>
        </p:txBody>
      </p:sp>
      <p:pic>
        <p:nvPicPr>
          <p:cNvPr id="289" name="Google Shape;289;p41"/>
          <p:cNvPicPr preferRelativeResize="0"/>
          <p:nvPr/>
        </p:nvPicPr>
        <p:blipFill>
          <a:blip r:embed="rId3">
            <a:alphaModFix/>
          </a:blip>
          <a:stretch>
            <a:fillRect/>
          </a:stretch>
        </p:blipFill>
        <p:spPr>
          <a:xfrm>
            <a:off x="0" y="0"/>
            <a:ext cx="9017600" cy="597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42"/>
          <p:cNvPicPr preferRelativeResize="0"/>
          <p:nvPr/>
        </p:nvPicPr>
        <p:blipFill>
          <a:blip r:embed="rId3">
            <a:alphaModFix/>
          </a:blip>
          <a:stretch>
            <a:fillRect/>
          </a:stretch>
        </p:blipFill>
        <p:spPr>
          <a:xfrm>
            <a:off x="0" y="0"/>
            <a:ext cx="9017600" cy="597000"/>
          </a:xfrm>
          <a:prstGeom prst="rect">
            <a:avLst/>
          </a:prstGeom>
          <a:noFill/>
          <a:ln>
            <a:noFill/>
          </a:ln>
        </p:spPr>
      </p:pic>
      <p:sp>
        <p:nvSpPr>
          <p:cNvPr id="295" name="Google Shape;295;p42"/>
          <p:cNvSpPr/>
          <p:nvPr/>
        </p:nvSpPr>
        <p:spPr>
          <a:xfrm>
            <a:off x="2073650" y="1299357"/>
            <a:ext cx="6387600" cy="515700"/>
          </a:xfrm>
          <a:prstGeom prst="rect">
            <a:avLst/>
          </a:prstGeom>
          <a:solidFill>
            <a:srgbClr val="7030A0"/>
          </a:solidFill>
          <a:ln cap="flat" cmpd="sng" w="9525">
            <a:solidFill>
              <a:srgbClr val="56156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lt1"/>
                </a:solidFill>
                <a:latin typeface="Lexend SemiBold"/>
                <a:ea typeface="Lexend SemiBold"/>
                <a:cs typeface="Lexend SemiBold"/>
                <a:sym typeface="Lexend SemiBold"/>
              </a:rPr>
              <a:t>Current policies and practices impacting </a:t>
            </a:r>
            <a:endParaRPr sz="1700">
              <a:solidFill>
                <a:schemeClr val="lt1"/>
              </a:solidFill>
              <a:latin typeface="Lexend SemiBold"/>
              <a:ea typeface="Lexend SemiBold"/>
              <a:cs typeface="Lexend SemiBold"/>
              <a:sym typeface="Lexend SemiBold"/>
            </a:endParaRPr>
          </a:p>
          <a:p>
            <a:pPr indent="0" lvl="0" marL="0" rtl="0" algn="ctr">
              <a:spcBef>
                <a:spcPts val="0"/>
              </a:spcBef>
              <a:spcAft>
                <a:spcPts val="0"/>
              </a:spcAft>
              <a:buNone/>
            </a:pPr>
            <a:r>
              <a:rPr lang="en" sz="1700">
                <a:solidFill>
                  <a:schemeClr val="lt1"/>
                </a:solidFill>
                <a:latin typeface="Lexend SemiBold"/>
                <a:ea typeface="Lexend SemiBold"/>
                <a:cs typeface="Lexend SemiBold"/>
                <a:sym typeface="Lexend SemiBold"/>
              </a:rPr>
              <a:t>immigrant workers</a:t>
            </a:r>
            <a:endParaRPr sz="1700">
              <a:solidFill>
                <a:schemeClr val="lt1"/>
              </a:solidFill>
              <a:latin typeface="Lexend SemiBold"/>
              <a:ea typeface="Lexend SemiBold"/>
              <a:cs typeface="Lexend SemiBold"/>
              <a:sym typeface="Lexend SemiBold"/>
            </a:endParaRPr>
          </a:p>
        </p:txBody>
      </p:sp>
      <p:sp>
        <p:nvSpPr>
          <p:cNvPr id="296" name="Google Shape;296;p42"/>
          <p:cNvSpPr/>
          <p:nvPr/>
        </p:nvSpPr>
        <p:spPr>
          <a:xfrm>
            <a:off x="2073525" y="2058773"/>
            <a:ext cx="6387600" cy="515700"/>
          </a:xfrm>
          <a:prstGeom prst="rect">
            <a:avLst/>
          </a:prstGeom>
          <a:solidFill>
            <a:srgbClr val="7030A0">
              <a:alpha val="75320"/>
            </a:srgbClr>
          </a:solidFill>
          <a:ln cap="flat" cmpd="sng" w="9525">
            <a:solidFill>
              <a:srgbClr val="7030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00">
              <a:solidFill>
                <a:schemeClr val="lt1"/>
              </a:solidFill>
              <a:latin typeface="Lexend SemiBold"/>
              <a:ea typeface="Lexend SemiBold"/>
              <a:cs typeface="Lexend SemiBold"/>
              <a:sym typeface="Lexend SemiBold"/>
            </a:endParaRPr>
          </a:p>
          <a:p>
            <a:pPr indent="0" lvl="0" marL="0" rtl="0" algn="ctr">
              <a:spcBef>
                <a:spcPts val="0"/>
              </a:spcBef>
              <a:spcAft>
                <a:spcPts val="0"/>
              </a:spcAft>
              <a:buClr>
                <a:schemeClr val="dk1"/>
              </a:buClr>
              <a:buSzPts val="990"/>
              <a:buFont typeface="Arial"/>
              <a:buNone/>
            </a:pPr>
            <a:r>
              <a:rPr lang="en" sz="1800">
                <a:solidFill>
                  <a:schemeClr val="lt1"/>
                </a:solidFill>
                <a:latin typeface="Lexend SemiBold"/>
                <a:ea typeface="Lexend SemiBold"/>
                <a:cs typeface="Lexend SemiBold"/>
                <a:sym typeface="Lexend SemiBold"/>
              </a:rPr>
              <a:t>Best practices for working with immigrant workers</a:t>
            </a:r>
            <a:endParaRPr/>
          </a:p>
        </p:txBody>
      </p:sp>
      <p:sp>
        <p:nvSpPr>
          <p:cNvPr id="297" name="Google Shape;297;p42"/>
          <p:cNvSpPr/>
          <p:nvPr/>
        </p:nvSpPr>
        <p:spPr>
          <a:xfrm>
            <a:off x="2073525" y="2868948"/>
            <a:ext cx="6387600" cy="515700"/>
          </a:xfrm>
          <a:prstGeom prst="rect">
            <a:avLst/>
          </a:prstGeom>
          <a:solidFill>
            <a:srgbClr val="7030A0">
              <a:alpha val="49370"/>
            </a:srgbClr>
          </a:solidFill>
          <a:ln cap="flat" cmpd="sng" w="9525">
            <a:solidFill>
              <a:srgbClr val="7030A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lang="en" sz="1600">
                <a:solidFill>
                  <a:schemeClr val="lt1"/>
                </a:solidFill>
                <a:latin typeface="Lexend SemiBold"/>
                <a:ea typeface="Lexend SemiBold"/>
                <a:cs typeface="Lexend SemiBold"/>
                <a:sym typeface="Lexend SemiBold"/>
              </a:rPr>
              <a:t>Case studies on immigration-related workplace retaliation</a:t>
            </a:r>
            <a:endParaRPr sz="500">
              <a:solidFill>
                <a:schemeClr val="lt1"/>
              </a:solidFill>
              <a:latin typeface="Lexend SemiBold"/>
              <a:ea typeface="Lexend SemiBold"/>
              <a:cs typeface="Lexend SemiBold"/>
              <a:sym typeface="Lexend SemiBold"/>
            </a:endParaRPr>
          </a:p>
          <a:p>
            <a:pPr indent="0" lvl="0" marL="0" rtl="0" algn="ctr">
              <a:spcBef>
                <a:spcPts val="0"/>
              </a:spcBef>
              <a:spcAft>
                <a:spcPts val="0"/>
              </a:spcAft>
              <a:buClr>
                <a:schemeClr val="dk1"/>
              </a:buClr>
              <a:buSzPts val="990"/>
              <a:buFont typeface="Arial"/>
              <a:buNone/>
            </a:pPr>
            <a:r>
              <a:t/>
            </a:r>
            <a:endParaRPr sz="1800">
              <a:solidFill>
                <a:schemeClr val="lt1"/>
              </a:solidFill>
              <a:latin typeface="Lexend SemiBold"/>
              <a:ea typeface="Lexend SemiBold"/>
              <a:cs typeface="Lexend SemiBold"/>
              <a:sym typeface="Lexend SemiBold"/>
            </a:endParaRPr>
          </a:p>
          <a:p>
            <a:pPr indent="0" lvl="0" marL="0" rtl="0" algn="ctr">
              <a:spcBef>
                <a:spcPts val="0"/>
              </a:spcBef>
              <a:spcAft>
                <a:spcPts val="0"/>
              </a:spcAft>
              <a:buClr>
                <a:schemeClr val="dk1"/>
              </a:buClr>
              <a:buSzPts val="1100"/>
              <a:buFont typeface="Arial"/>
              <a:buNone/>
            </a:pPr>
            <a:r>
              <a:t/>
            </a:r>
            <a:endParaRPr sz="1900">
              <a:solidFill>
                <a:schemeClr val="lt1"/>
              </a:solidFill>
              <a:latin typeface="Lexend SemiBold"/>
              <a:ea typeface="Lexend SemiBold"/>
              <a:cs typeface="Lexend SemiBold"/>
              <a:sym typeface="Lexend SemiBold"/>
            </a:endParaRPr>
          </a:p>
          <a:p>
            <a:pPr indent="0" lvl="0" marL="0" rtl="0" algn="ctr">
              <a:spcBef>
                <a:spcPts val="0"/>
              </a:spcBef>
              <a:spcAft>
                <a:spcPts val="0"/>
              </a:spcAft>
              <a:buNone/>
            </a:pPr>
            <a:r>
              <a:t/>
            </a:r>
            <a:endParaRPr/>
          </a:p>
        </p:txBody>
      </p:sp>
      <p:sp>
        <p:nvSpPr>
          <p:cNvPr id="298" name="Google Shape;298;p42"/>
          <p:cNvSpPr txBox="1"/>
          <p:nvPr/>
        </p:nvSpPr>
        <p:spPr>
          <a:xfrm>
            <a:off x="593800" y="1299982"/>
            <a:ext cx="1307400" cy="5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561561"/>
                </a:solidFill>
                <a:latin typeface="Lexend"/>
                <a:ea typeface="Lexend"/>
                <a:cs typeface="Lexend"/>
                <a:sym typeface="Lexend"/>
              </a:rPr>
              <a:t>Part I</a:t>
            </a:r>
            <a:endParaRPr b="1" sz="2400">
              <a:solidFill>
                <a:srgbClr val="561561"/>
              </a:solidFill>
              <a:latin typeface="Lexend"/>
              <a:ea typeface="Lexend"/>
              <a:cs typeface="Lexend"/>
              <a:sym typeface="Lexend"/>
            </a:endParaRPr>
          </a:p>
        </p:txBody>
      </p:sp>
      <p:sp>
        <p:nvSpPr>
          <p:cNvPr id="299" name="Google Shape;299;p42"/>
          <p:cNvSpPr txBox="1"/>
          <p:nvPr/>
        </p:nvSpPr>
        <p:spPr>
          <a:xfrm>
            <a:off x="479775" y="2000805"/>
            <a:ext cx="1307400" cy="5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561561"/>
                </a:solidFill>
                <a:latin typeface="Lexend"/>
                <a:ea typeface="Lexend"/>
                <a:cs typeface="Lexend"/>
                <a:sym typeface="Lexend"/>
              </a:rPr>
              <a:t>Part II</a:t>
            </a:r>
            <a:endParaRPr b="1" sz="2400">
              <a:solidFill>
                <a:srgbClr val="561561"/>
              </a:solidFill>
              <a:latin typeface="Lexend"/>
              <a:ea typeface="Lexend"/>
              <a:cs typeface="Lexend"/>
              <a:sym typeface="Lexend"/>
            </a:endParaRPr>
          </a:p>
        </p:txBody>
      </p:sp>
      <p:sp>
        <p:nvSpPr>
          <p:cNvPr id="300" name="Google Shape;300;p42"/>
          <p:cNvSpPr txBox="1"/>
          <p:nvPr/>
        </p:nvSpPr>
        <p:spPr>
          <a:xfrm>
            <a:off x="473950" y="2853903"/>
            <a:ext cx="1547100" cy="5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561561"/>
                </a:solidFill>
                <a:latin typeface="Lexend"/>
                <a:ea typeface="Lexend"/>
                <a:cs typeface="Lexend"/>
                <a:sym typeface="Lexend"/>
              </a:rPr>
              <a:t>Part III</a:t>
            </a:r>
            <a:endParaRPr b="1" sz="2400">
              <a:solidFill>
                <a:srgbClr val="561561"/>
              </a:solidFill>
              <a:latin typeface="Lexend"/>
              <a:ea typeface="Lexend"/>
              <a:cs typeface="Lexend"/>
              <a:sym typeface="Lexend"/>
            </a:endParaRPr>
          </a:p>
        </p:txBody>
      </p:sp>
      <p:sp>
        <p:nvSpPr>
          <p:cNvPr id="301" name="Google Shape;301;p42"/>
          <p:cNvSpPr/>
          <p:nvPr/>
        </p:nvSpPr>
        <p:spPr>
          <a:xfrm>
            <a:off x="218800" y="2980241"/>
            <a:ext cx="303300" cy="293100"/>
          </a:xfrm>
          <a:prstGeom prst="rightArrow">
            <a:avLst>
              <a:gd fmla="val 50000" name="adj1"/>
              <a:gd fmla="val 50000" name="adj2"/>
            </a:avLst>
          </a:prstGeom>
          <a:solidFill>
            <a:schemeClr val="accent6"/>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idx="1" type="body"/>
          </p:nvPr>
        </p:nvSpPr>
        <p:spPr>
          <a:xfrm>
            <a:off x="2742050" y="643000"/>
            <a:ext cx="6192600" cy="4236900"/>
          </a:xfrm>
          <a:prstGeom prst="rect">
            <a:avLst/>
          </a:prstGeom>
        </p:spPr>
        <p:txBody>
          <a:bodyPr anchorCtr="0" anchor="t" bIns="91425" lIns="285750"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Speaker bio 1</a:t>
            </a:r>
            <a:endParaRPr sz="2100">
              <a:solidFill>
                <a:schemeClr val="dk1"/>
              </a:solidFill>
            </a:endParaRPr>
          </a:p>
          <a:p>
            <a:pPr indent="0" lvl="0" marL="0" rtl="0" algn="l">
              <a:spcBef>
                <a:spcPts val="0"/>
              </a:spcBef>
              <a:spcAft>
                <a:spcPts val="0"/>
              </a:spcAft>
              <a:buNone/>
            </a:pPr>
            <a:r>
              <a:t/>
            </a:r>
            <a:endParaRPr sz="643">
              <a:solidFill>
                <a:schemeClr val="dk1"/>
              </a:solidFill>
              <a:highlight>
                <a:srgbClr val="FFFFFF"/>
              </a:highlight>
            </a:endParaRPr>
          </a:p>
          <a:p>
            <a:pPr indent="0" lvl="0" marL="0" rtl="0" algn="l">
              <a:spcBef>
                <a:spcPts val="0"/>
              </a:spcBef>
              <a:spcAft>
                <a:spcPts val="1200"/>
              </a:spcAft>
              <a:buNone/>
            </a:pPr>
            <a:r>
              <a:t/>
            </a:r>
            <a:endParaRPr sz="1900"/>
          </a:p>
        </p:txBody>
      </p:sp>
      <p:sp>
        <p:nvSpPr>
          <p:cNvPr id="86" name="Google Shape;86;p16"/>
          <p:cNvSpPr txBox="1"/>
          <p:nvPr/>
        </p:nvSpPr>
        <p:spPr>
          <a:xfrm>
            <a:off x="334050" y="3277150"/>
            <a:ext cx="86715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solidFill>
                <a:schemeClr val="dk1"/>
              </a:solidFill>
              <a:highlight>
                <a:srgbClr val="FFFFFF"/>
              </a:highlight>
            </a:endParaRPr>
          </a:p>
        </p:txBody>
      </p:sp>
      <p:pic>
        <p:nvPicPr>
          <p:cNvPr id="87" name="Google Shape;87;p16"/>
          <p:cNvPicPr preferRelativeResize="0"/>
          <p:nvPr/>
        </p:nvPicPr>
        <p:blipFill>
          <a:blip r:embed="rId3">
            <a:alphaModFix/>
          </a:blip>
          <a:stretch>
            <a:fillRect/>
          </a:stretch>
        </p:blipFill>
        <p:spPr>
          <a:xfrm>
            <a:off x="-6875" y="0"/>
            <a:ext cx="9017600" cy="597000"/>
          </a:xfrm>
          <a:prstGeom prst="rect">
            <a:avLst/>
          </a:prstGeom>
          <a:noFill/>
          <a:ln>
            <a:noFill/>
          </a:ln>
        </p:spPr>
      </p:pic>
      <p:sp>
        <p:nvSpPr>
          <p:cNvPr id="88" name="Google Shape;88;p16"/>
          <p:cNvSpPr/>
          <p:nvPr/>
        </p:nvSpPr>
        <p:spPr>
          <a:xfrm>
            <a:off x="75" y="597000"/>
            <a:ext cx="9144000" cy="4546500"/>
          </a:xfrm>
          <a:prstGeom prst="rect">
            <a:avLst/>
          </a:prstGeom>
          <a:solidFill>
            <a:srgbClr val="D9D2E9"/>
          </a:solidFill>
          <a:ln cap="flat" cmpd="sng" w="2857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89" name="Google Shape;89;p16"/>
          <p:cNvSpPr txBox="1"/>
          <p:nvPr/>
        </p:nvSpPr>
        <p:spPr>
          <a:xfrm>
            <a:off x="2215875" y="643000"/>
            <a:ext cx="6682500" cy="445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500">
                <a:solidFill>
                  <a:schemeClr val="dk1"/>
                </a:solidFill>
                <a:latin typeface="Lexend"/>
                <a:ea typeface="Lexend"/>
                <a:cs typeface="Lexend"/>
                <a:sym typeface="Lexend"/>
              </a:rPr>
              <a:t>Marisa Díaz</a:t>
            </a:r>
            <a:r>
              <a:rPr lang="en" sz="1500">
                <a:solidFill>
                  <a:schemeClr val="dk1"/>
                </a:solidFill>
                <a:latin typeface="Lexend Medium"/>
                <a:ea typeface="Lexend Medium"/>
                <a:cs typeface="Lexend Medium"/>
                <a:sym typeface="Lexend Medium"/>
              </a:rPr>
              <a:t> (she/her) </a:t>
            </a:r>
            <a:r>
              <a:rPr lang="en" sz="1500">
                <a:solidFill>
                  <a:schemeClr val="dk1"/>
                </a:solidFill>
                <a:latin typeface="Lexend"/>
                <a:ea typeface="Lexend"/>
                <a:cs typeface="Lexend"/>
                <a:sym typeface="Lexend"/>
              </a:rPr>
              <a:t>brings over ten years of experience in advocating for immigrant workers' rights to her position as the Director of the National Employment Law Project’s Immigrant Worker Justice Program (IWJ). Through the IWJ program, Marisa works alongside worker centers and other partners to expand and defend immigrant workers’ rights and to build power in the workplace so all workers, regardless of their immigration status, can thrive in good jobs.</a:t>
            </a:r>
            <a:endParaRPr sz="1500">
              <a:solidFill>
                <a:schemeClr val="dk1"/>
              </a:solidFill>
              <a:latin typeface="Lexend"/>
              <a:ea typeface="Lexend"/>
              <a:cs typeface="Lexend"/>
              <a:sym typeface="Lexend"/>
            </a:endParaRPr>
          </a:p>
          <a:p>
            <a:pPr indent="0" lvl="0" marL="0" rtl="0" algn="l">
              <a:lnSpc>
                <a:spcPct val="115000"/>
              </a:lnSpc>
              <a:spcBef>
                <a:spcPts val="1200"/>
              </a:spcBef>
              <a:spcAft>
                <a:spcPts val="0"/>
              </a:spcAft>
              <a:buClr>
                <a:schemeClr val="dk1"/>
              </a:buClr>
              <a:buSzPts val="1100"/>
              <a:buFont typeface="Arial"/>
              <a:buNone/>
            </a:pPr>
            <a:r>
              <a:rPr lang="en" sz="1500">
                <a:solidFill>
                  <a:schemeClr val="dk1"/>
                </a:solidFill>
                <a:latin typeface="Lexend"/>
                <a:ea typeface="Lexend"/>
                <a:cs typeface="Lexend"/>
                <a:sym typeface="Lexend"/>
              </a:rPr>
              <a:t>Prior to joining NELP, Marisa was a Senior Staff Attorney in Legal Aid at Work’s National Origin &amp; Immigrants’ Rights Program, where she represented immigrant and other workers in discrimination and retaliation cases and engaged in policy advocacy and community education. Marisa began her legal career as a law clerk to the Honorable Michael Daly Hawkins of the United States Court of Appeals for the Ninth Circuit and then as a legal fellow at Equal Rights Advocates.</a:t>
            </a:r>
            <a:endParaRPr sz="1500">
              <a:solidFill>
                <a:schemeClr val="dk1"/>
              </a:solidFill>
              <a:latin typeface="Lexend"/>
              <a:ea typeface="Lexend"/>
              <a:cs typeface="Lexend"/>
              <a:sym typeface="Lexend"/>
            </a:endParaRPr>
          </a:p>
          <a:p>
            <a:pPr indent="0" lvl="0" marL="0" rtl="0" algn="l">
              <a:lnSpc>
                <a:spcPct val="115000"/>
              </a:lnSpc>
              <a:spcBef>
                <a:spcPts val="1200"/>
              </a:spcBef>
              <a:spcAft>
                <a:spcPts val="0"/>
              </a:spcAft>
              <a:buClr>
                <a:schemeClr val="dk1"/>
              </a:buClr>
              <a:buSzPts val="1100"/>
              <a:buFont typeface="Arial"/>
              <a:buNone/>
            </a:pPr>
            <a:r>
              <a:t/>
            </a:r>
            <a:endParaRPr sz="1500">
              <a:solidFill>
                <a:schemeClr val="dk1"/>
              </a:solidFill>
              <a:latin typeface="Lexend"/>
              <a:ea typeface="Lexend"/>
              <a:cs typeface="Lexend"/>
              <a:sym typeface="Lexend"/>
            </a:endParaRPr>
          </a:p>
          <a:p>
            <a:pPr indent="0" lvl="0" marL="0" rtl="0" algn="l">
              <a:lnSpc>
                <a:spcPct val="115000"/>
              </a:lnSpc>
              <a:spcBef>
                <a:spcPts val="1200"/>
              </a:spcBef>
              <a:spcAft>
                <a:spcPts val="1200"/>
              </a:spcAft>
              <a:buClr>
                <a:schemeClr val="dk1"/>
              </a:buClr>
              <a:buSzPts val="1100"/>
              <a:buFont typeface="Arial"/>
              <a:buNone/>
            </a:pPr>
            <a:r>
              <a:t/>
            </a:r>
            <a:endParaRPr sz="1500">
              <a:solidFill>
                <a:schemeClr val="dk1"/>
              </a:solidFill>
              <a:latin typeface="Lexend"/>
              <a:ea typeface="Lexend"/>
              <a:cs typeface="Lexend"/>
              <a:sym typeface="Lexend"/>
            </a:endParaRPr>
          </a:p>
        </p:txBody>
      </p:sp>
      <p:sp>
        <p:nvSpPr>
          <p:cNvPr id="90" name="Google Shape;90;p16"/>
          <p:cNvSpPr txBox="1"/>
          <p:nvPr/>
        </p:nvSpPr>
        <p:spPr>
          <a:xfrm>
            <a:off x="180275" y="2805950"/>
            <a:ext cx="8795700" cy="237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Lexend"/>
              <a:ea typeface="Lexend"/>
              <a:cs typeface="Lexend"/>
              <a:sym typeface="Lexend"/>
            </a:endParaRPr>
          </a:p>
        </p:txBody>
      </p:sp>
      <p:pic>
        <p:nvPicPr>
          <p:cNvPr id="91" name="Google Shape;91;p16" title="Marisa Diaz Web Headshot.jpg"/>
          <p:cNvPicPr preferRelativeResize="0"/>
          <p:nvPr/>
        </p:nvPicPr>
        <p:blipFill rotWithShape="1">
          <a:blip r:embed="rId4">
            <a:alphaModFix/>
          </a:blip>
          <a:srcRect b="0" l="18072" r="15557" t="0"/>
          <a:stretch/>
        </p:blipFill>
        <p:spPr>
          <a:xfrm>
            <a:off x="150475" y="768100"/>
            <a:ext cx="2027924" cy="2037850"/>
          </a:xfrm>
          <a:prstGeom prst="rect">
            <a:avLst/>
          </a:prstGeom>
          <a:noFill/>
          <a:ln cap="flat" cmpd="sng" w="28575">
            <a:solidFill>
              <a:schemeClr val="dk1"/>
            </a:solidFill>
            <a:prstDash val="solid"/>
            <a:round/>
            <a:headEnd len="sm" w="sm" type="none"/>
            <a:tailEnd len="sm" w="sm" type="none"/>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3"/>
          <p:cNvSpPr txBox="1"/>
          <p:nvPr>
            <p:ph type="title"/>
          </p:nvPr>
        </p:nvSpPr>
        <p:spPr>
          <a:xfrm>
            <a:off x="311700" y="81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7030A0"/>
                </a:solidFill>
              </a:rPr>
              <a:t>Case Study 1: </a:t>
            </a:r>
            <a:endParaRPr b="1">
              <a:solidFill>
                <a:srgbClr val="7030A0"/>
              </a:solidFill>
            </a:endParaRPr>
          </a:p>
        </p:txBody>
      </p:sp>
      <p:sp>
        <p:nvSpPr>
          <p:cNvPr id="307" name="Google Shape;307;p43"/>
          <p:cNvSpPr txBox="1"/>
          <p:nvPr>
            <p:ph idx="1" type="body"/>
          </p:nvPr>
        </p:nvSpPr>
        <p:spPr>
          <a:xfrm>
            <a:off x="311700" y="1386725"/>
            <a:ext cx="8520600" cy="3271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Jane Doe, a non-English speaking</a:t>
            </a:r>
            <a:r>
              <a:rPr lang="en"/>
              <a:t> farmworker was subjected to sexual comments, frequent requests to meet after work, and unwanted touching by her immediate supervisor. Jane Doe complained about the harassment to the farm’s manager, who told her he would take care of the situation. The sexual harassment continued and led to sexual assault by the immediate supervisor. Jane Doe reported the sexual assault to local authorities who arrived at the farm to investigate. The owners called Jane Doe into a meeting where they chastised her for getting the police involved and sent her home. The farm continued to employ Jane Doe’s supervisor/harasser and did not call Jane Doe back to work.</a:t>
            </a:r>
            <a:endParaRPr/>
          </a:p>
          <a:p>
            <a:pPr indent="0" lvl="0" marL="0" rtl="0" algn="l">
              <a:spcBef>
                <a:spcPts val="1200"/>
              </a:spcBef>
              <a:spcAft>
                <a:spcPts val="1200"/>
              </a:spcAft>
              <a:buNone/>
            </a:pPr>
            <a:r>
              <a:t/>
            </a:r>
            <a:endParaRPr/>
          </a:p>
        </p:txBody>
      </p:sp>
      <p:pic>
        <p:nvPicPr>
          <p:cNvPr id="308" name="Google Shape;308;p43"/>
          <p:cNvPicPr preferRelativeResize="0"/>
          <p:nvPr/>
        </p:nvPicPr>
        <p:blipFill>
          <a:blip r:embed="rId3">
            <a:alphaModFix/>
          </a:blip>
          <a:stretch>
            <a:fillRect/>
          </a:stretch>
        </p:blipFill>
        <p:spPr>
          <a:xfrm>
            <a:off x="0" y="0"/>
            <a:ext cx="9017600" cy="597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4"/>
          <p:cNvSpPr txBox="1"/>
          <p:nvPr>
            <p:ph type="title"/>
          </p:nvPr>
        </p:nvSpPr>
        <p:spPr>
          <a:xfrm>
            <a:off x="311700" y="81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7030A0"/>
                </a:solidFill>
              </a:rPr>
              <a:t>Case Study 1 continued: </a:t>
            </a:r>
            <a:endParaRPr b="1">
              <a:solidFill>
                <a:srgbClr val="7030A0"/>
              </a:solidFill>
            </a:endParaRPr>
          </a:p>
        </p:txBody>
      </p:sp>
      <p:sp>
        <p:nvSpPr>
          <p:cNvPr id="314" name="Google Shape;314;p44"/>
          <p:cNvSpPr txBox="1"/>
          <p:nvPr>
            <p:ph idx="1" type="body"/>
          </p:nvPr>
        </p:nvSpPr>
        <p:spPr>
          <a:xfrm>
            <a:off x="311700" y="1386725"/>
            <a:ext cx="8520600" cy="375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Jane Doe calls your organization/firm’s intake line.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315" name="Google Shape;315;p44"/>
          <p:cNvPicPr preferRelativeResize="0"/>
          <p:nvPr/>
        </p:nvPicPr>
        <p:blipFill>
          <a:blip r:embed="rId3">
            <a:alphaModFix/>
          </a:blip>
          <a:stretch>
            <a:fillRect/>
          </a:stretch>
        </p:blipFill>
        <p:spPr>
          <a:xfrm>
            <a:off x="0" y="0"/>
            <a:ext cx="9017600" cy="597000"/>
          </a:xfrm>
          <a:prstGeom prst="rect">
            <a:avLst/>
          </a:prstGeom>
          <a:noFill/>
          <a:ln>
            <a:noFill/>
          </a:ln>
        </p:spPr>
      </p:pic>
      <p:pic>
        <p:nvPicPr>
          <p:cNvPr descr="Poll written on a white voting ballot box (Provided by Getty Images)" id="316" name="Google Shape;316;p44"/>
          <p:cNvPicPr preferRelativeResize="0"/>
          <p:nvPr/>
        </p:nvPicPr>
        <p:blipFill>
          <a:blip r:embed="rId4">
            <a:alphaModFix/>
          </a:blip>
          <a:stretch>
            <a:fillRect/>
          </a:stretch>
        </p:blipFill>
        <p:spPr>
          <a:xfrm>
            <a:off x="3362900" y="2058949"/>
            <a:ext cx="2806948" cy="280694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5"/>
          <p:cNvSpPr txBox="1"/>
          <p:nvPr>
            <p:ph type="title"/>
          </p:nvPr>
        </p:nvSpPr>
        <p:spPr>
          <a:xfrm>
            <a:off x="311700" y="81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7030A0"/>
                </a:solidFill>
              </a:rPr>
              <a:t>Case Study 1 continued: </a:t>
            </a:r>
            <a:endParaRPr b="1">
              <a:solidFill>
                <a:srgbClr val="7030A0"/>
              </a:solidFill>
            </a:endParaRPr>
          </a:p>
        </p:txBody>
      </p:sp>
      <p:sp>
        <p:nvSpPr>
          <p:cNvPr id="322" name="Google Shape;322;p45"/>
          <p:cNvSpPr txBox="1"/>
          <p:nvPr>
            <p:ph idx="1" type="body"/>
          </p:nvPr>
        </p:nvSpPr>
        <p:spPr>
          <a:xfrm>
            <a:off x="248500" y="1386725"/>
            <a:ext cx="8520600" cy="375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Jane Doe, a non-English speaking farmworker was subjected to sexual comments, frequent requests to meet after work, and unwanted touching by her immediate supervisor. Jane Doe complained about the harassment to the farm’s manager, who told her he would take care of the situation. The sexual harassment continued and led to sexual assault by the immediate supervisor. Jane Doe reported the sexual assault to local authorities who arrived at the farm to investigate. The owners called Jane Doe into a meeting where they chastised her for getting the police involved and sent her home. The farm continued to employ Jane Doe’s supervisor/harasser and did not call Jane Doe back to work.</a:t>
            </a:r>
            <a:endParaRPr sz="1600"/>
          </a:p>
          <a:p>
            <a:pPr indent="0" lvl="0" marL="0" rtl="0" algn="ctr">
              <a:spcBef>
                <a:spcPts val="1200"/>
              </a:spcBef>
              <a:spcAft>
                <a:spcPts val="0"/>
              </a:spcAft>
              <a:buNone/>
            </a:pPr>
            <a:r>
              <a:rPr b="1" lang="en" sz="2000">
                <a:solidFill>
                  <a:schemeClr val="dk1"/>
                </a:solidFill>
              </a:rPr>
              <a:t>Share in the chat: </a:t>
            </a:r>
            <a:endParaRPr b="1" sz="2000">
              <a:solidFill>
                <a:schemeClr val="dk1"/>
              </a:solidFill>
            </a:endParaRPr>
          </a:p>
          <a:p>
            <a:pPr indent="0" lvl="0" marL="0" rtl="0" algn="ctr">
              <a:spcBef>
                <a:spcPts val="1200"/>
              </a:spcBef>
              <a:spcAft>
                <a:spcPts val="0"/>
              </a:spcAft>
              <a:buClr>
                <a:schemeClr val="dk1"/>
              </a:buClr>
              <a:buSzPts val="1100"/>
              <a:buFont typeface="Arial"/>
              <a:buNone/>
            </a:pPr>
            <a:r>
              <a:rPr b="1" lang="en" sz="2000">
                <a:solidFill>
                  <a:schemeClr val="dk1"/>
                </a:solidFill>
              </a:rPr>
              <a:t>What barriers exist for Jane Doe to pursue her claims? </a:t>
            </a:r>
            <a:endParaRPr b="1" sz="2000">
              <a:solidFill>
                <a:schemeClr val="dk1"/>
              </a:solidFill>
            </a:endParaRPr>
          </a:p>
          <a:p>
            <a:pPr indent="0" lvl="0" marL="0" rtl="0" algn="l">
              <a:spcBef>
                <a:spcPts val="1200"/>
              </a:spcBef>
              <a:spcAft>
                <a:spcPts val="0"/>
              </a:spcAft>
              <a:buNone/>
            </a:pPr>
            <a:r>
              <a:t/>
            </a:r>
            <a:endParaRPr sz="2000"/>
          </a:p>
          <a:p>
            <a:pPr indent="0" lvl="0" marL="0" rtl="0" algn="l">
              <a:spcBef>
                <a:spcPts val="1200"/>
              </a:spcBef>
              <a:spcAft>
                <a:spcPts val="1200"/>
              </a:spcAft>
              <a:buNone/>
            </a:pPr>
            <a:r>
              <a:t/>
            </a:r>
            <a:endParaRPr sz="2000"/>
          </a:p>
        </p:txBody>
      </p:sp>
      <p:pic>
        <p:nvPicPr>
          <p:cNvPr id="323" name="Google Shape;323;p45"/>
          <p:cNvPicPr preferRelativeResize="0"/>
          <p:nvPr/>
        </p:nvPicPr>
        <p:blipFill>
          <a:blip r:embed="rId3">
            <a:alphaModFix/>
          </a:blip>
          <a:stretch>
            <a:fillRect/>
          </a:stretch>
        </p:blipFill>
        <p:spPr>
          <a:xfrm>
            <a:off x="0" y="0"/>
            <a:ext cx="9017600" cy="597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6"/>
          <p:cNvSpPr txBox="1"/>
          <p:nvPr>
            <p:ph type="title"/>
          </p:nvPr>
        </p:nvSpPr>
        <p:spPr>
          <a:xfrm>
            <a:off x="311700" y="81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7030A0"/>
                </a:solidFill>
              </a:rPr>
              <a:t>Case Study 1 continued: </a:t>
            </a:r>
            <a:endParaRPr b="1">
              <a:solidFill>
                <a:srgbClr val="7030A0"/>
              </a:solidFill>
            </a:endParaRPr>
          </a:p>
        </p:txBody>
      </p:sp>
      <p:sp>
        <p:nvSpPr>
          <p:cNvPr id="329" name="Google Shape;329;p46"/>
          <p:cNvSpPr txBox="1"/>
          <p:nvPr>
            <p:ph idx="1" type="body"/>
          </p:nvPr>
        </p:nvSpPr>
        <p:spPr>
          <a:xfrm>
            <a:off x="311700" y="1386725"/>
            <a:ext cx="8520600" cy="375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Jane Doe calls your organization/firm’s intake line.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330" name="Google Shape;330;p46"/>
          <p:cNvPicPr preferRelativeResize="0"/>
          <p:nvPr/>
        </p:nvPicPr>
        <p:blipFill>
          <a:blip r:embed="rId3">
            <a:alphaModFix/>
          </a:blip>
          <a:stretch>
            <a:fillRect/>
          </a:stretch>
        </p:blipFill>
        <p:spPr>
          <a:xfrm>
            <a:off x="0" y="0"/>
            <a:ext cx="9017600" cy="597000"/>
          </a:xfrm>
          <a:prstGeom prst="rect">
            <a:avLst/>
          </a:prstGeom>
          <a:noFill/>
          <a:ln>
            <a:noFill/>
          </a:ln>
        </p:spPr>
      </p:pic>
      <p:pic>
        <p:nvPicPr>
          <p:cNvPr descr="Poll written on a white voting ballot box (Provided by Getty Images)" id="331" name="Google Shape;331;p46"/>
          <p:cNvPicPr preferRelativeResize="0"/>
          <p:nvPr/>
        </p:nvPicPr>
        <p:blipFill>
          <a:blip r:embed="rId4">
            <a:alphaModFix/>
          </a:blip>
          <a:stretch>
            <a:fillRect/>
          </a:stretch>
        </p:blipFill>
        <p:spPr>
          <a:xfrm>
            <a:off x="3362900" y="2058949"/>
            <a:ext cx="2806948" cy="280694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7"/>
          <p:cNvSpPr txBox="1"/>
          <p:nvPr>
            <p:ph type="title"/>
          </p:nvPr>
        </p:nvSpPr>
        <p:spPr>
          <a:xfrm>
            <a:off x="311700" y="705513"/>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7030A0"/>
                </a:solidFill>
              </a:rPr>
              <a:t>Case Study 1 continued: </a:t>
            </a:r>
            <a:endParaRPr b="1">
              <a:solidFill>
                <a:srgbClr val="7030A0"/>
              </a:solidFill>
            </a:endParaRPr>
          </a:p>
        </p:txBody>
      </p:sp>
      <p:sp>
        <p:nvSpPr>
          <p:cNvPr id="337" name="Google Shape;337;p47"/>
          <p:cNvSpPr txBox="1"/>
          <p:nvPr>
            <p:ph idx="1" type="body"/>
          </p:nvPr>
        </p:nvSpPr>
        <p:spPr>
          <a:xfrm>
            <a:off x="248500" y="1215650"/>
            <a:ext cx="8520600" cy="375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Jane Doe, a non-English speaking farmworker was subjected to sexual comments, frequent requests to meet after work, and unwanted touching by her immediate supervisor. Jane Doe complained about the harassment to the farm’s manager, who told her he would take care of the situation. The sexual harassment continued and led to sexual assault by the immediate supervisor. Jane Doe reported the sexual assault to local authorities who arrived at the farm to investigate. The owners called Jane Doe into a meeting where they chastised her for getting the police involved and sent her home. The farm continued to employ Jane Doe’s supervisor/harasser and did not call Jane Doe back to work.</a:t>
            </a:r>
            <a:endParaRPr sz="1600"/>
          </a:p>
          <a:p>
            <a:pPr indent="0" lvl="0" marL="0" rtl="0" algn="ctr">
              <a:spcBef>
                <a:spcPts val="1200"/>
              </a:spcBef>
              <a:spcAft>
                <a:spcPts val="0"/>
              </a:spcAft>
              <a:buNone/>
            </a:pPr>
            <a:r>
              <a:rPr b="1" lang="en" sz="2000">
                <a:solidFill>
                  <a:schemeClr val="dk1"/>
                </a:solidFill>
              </a:rPr>
              <a:t>Share in the chat: </a:t>
            </a:r>
            <a:endParaRPr b="1" sz="2000">
              <a:solidFill>
                <a:schemeClr val="dk1"/>
              </a:solidFill>
            </a:endParaRPr>
          </a:p>
          <a:p>
            <a:pPr indent="0" lvl="0" marL="0" rtl="0" algn="ctr">
              <a:spcBef>
                <a:spcPts val="1200"/>
              </a:spcBef>
              <a:spcAft>
                <a:spcPts val="0"/>
              </a:spcAft>
              <a:buNone/>
            </a:pPr>
            <a:r>
              <a:rPr b="1" lang="en" sz="2000">
                <a:solidFill>
                  <a:schemeClr val="dk1"/>
                </a:solidFill>
                <a:highlight>
                  <a:srgbClr val="FFFFFF"/>
                </a:highlight>
              </a:rPr>
              <a:t> What other information would you want to know before deciding to represent Jane Doe?</a:t>
            </a:r>
            <a:endParaRPr b="1" sz="2000">
              <a:solidFill>
                <a:schemeClr val="dk1"/>
              </a:solidFill>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338" name="Google Shape;338;p47"/>
          <p:cNvPicPr preferRelativeResize="0"/>
          <p:nvPr/>
        </p:nvPicPr>
        <p:blipFill>
          <a:blip r:embed="rId3">
            <a:alphaModFix/>
          </a:blip>
          <a:stretch>
            <a:fillRect/>
          </a:stretch>
        </p:blipFill>
        <p:spPr>
          <a:xfrm>
            <a:off x="0" y="0"/>
            <a:ext cx="9017600" cy="597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8"/>
          <p:cNvSpPr txBox="1"/>
          <p:nvPr>
            <p:ph type="title"/>
          </p:nvPr>
        </p:nvSpPr>
        <p:spPr>
          <a:xfrm>
            <a:off x="311700" y="81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7030A0"/>
                </a:solidFill>
              </a:rPr>
              <a:t>Case Study 1 continued: </a:t>
            </a:r>
            <a:endParaRPr b="1">
              <a:solidFill>
                <a:srgbClr val="7030A0"/>
              </a:solidFill>
            </a:endParaRPr>
          </a:p>
        </p:txBody>
      </p:sp>
      <p:sp>
        <p:nvSpPr>
          <p:cNvPr id="344" name="Google Shape;344;p48"/>
          <p:cNvSpPr txBox="1"/>
          <p:nvPr>
            <p:ph idx="1" type="body"/>
          </p:nvPr>
        </p:nvSpPr>
        <p:spPr>
          <a:xfrm>
            <a:off x="311700" y="1386725"/>
            <a:ext cx="8520600" cy="375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 decide to represent Jane Doe with her sex harassment claims. Jane Doe is afraid of suing her employer or the harasser because of her immigration status.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345" name="Google Shape;345;p48"/>
          <p:cNvPicPr preferRelativeResize="0"/>
          <p:nvPr/>
        </p:nvPicPr>
        <p:blipFill>
          <a:blip r:embed="rId3">
            <a:alphaModFix/>
          </a:blip>
          <a:stretch>
            <a:fillRect/>
          </a:stretch>
        </p:blipFill>
        <p:spPr>
          <a:xfrm>
            <a:off x="0" y="0"/>
            <a:ext cx="9017600" cy="597000"/>
          </a:xfrm>
          <a:prstGeom prst="rect">
            <a:avLst/>
          </a:prstGeom>
          <a:noFill/>
          <a:ln>
            <a:noFill/>
          </a:ln>
        </p:spPr>
      </p:pic>
      <p:pic>
        <p:nvPicPr>
          <p:cNvPr descr="Poll written on a white voting ballot box (Provided by Getty Images)" id="346" name="Google Shape;346;p48"/>
          <p:cNvPicPr preferRelativeResize="0"/>
          <p:nvPr/>
        </p:nvPicPr>
        <p:blipFill>
          <a:blip r:embed="rId4">
            <a:alphaModFix/>
          </a:blip>
          <a:stretch>
            <a:fillRect/>
          </a:stretch>
        </p:blipFill>
        <p:spPr>
          <a:xfrm>
            <a:off x="3424925" y="2571749"/>
            <a:ext cx="2294149" cy="22941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9"/>
          <p:cNvSpPr txBox="1"/>
          <p:nvPr>
            <p:ph type="title"/>
          </p:nvPr>
        </p:nvSpPr>
        <p:spPr>
          <a:xfrm>
            <a:off x="311700" y="81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7030A0"/>
                </a:solidFill>
              </a:rPr>
              <a:t>Case Study 1 continued: </a:t>
            </a:r>
            <a:endParaRPr b="1">
              <a:solidFill>
                <a:srgbClr val="7030A0"/>
              </a:solidFill>
            </a:endParaRPr>
          </a:p>
        </p:txBody>
      </p:sp>
      <p:sp>
        <p:nvSpPr>
          <p:cNvPr id="352" name="Google Shape;352;p49"/>
          <p:cNvSpPr txBox="1"/>
          <p:nvPr>
            <p:ph idx="1" type="body"/>
          </p:nvPr>
        </p:nvSpPr>
        <p:spPr>
          <a:xfrm>
            <a:off x="248500" y="1386725"/>
            <a:ext cx="8520600" cy="375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39"/>
              <a:t>You decide to represent Jane Doe with her sex harassment claims. Jane Doe is afraid of suing her employer or the harasser because of her immigration status. </a:t>
            </a:r>
            <a:endParaRPr sz="3704"/>
          </a:p>
          <a:p>
            <a:pPr indent="0" lvl="0" marL="0" rtl="0" algn="ctr">
              <a:spcBef>
                <a:spcPts val="1200"/>
              </a:spcBef>
              <a:spcAft>
                <a:spcPts val="0"/>
              </a:spcAft>
              <a:buNone/>
            </a:pPr>
            <a:r>
              <a:t/>
            </a:r>
            <a:endParaRPr b="1" sz="4538">
              <a:solidFill>
                <a:schemeClr val="dk1"/>
              </a:solidFill>
            </a:endParaRPr>
          </a:p>
          <a:p>
            <a:pPr indent="0" lvl="0" marL="0" rtl="0" algn="ctr">
              <a:spcBef>
                <a:spcPts val="1200"/>
              </a:spcBef>
              <a:spcAft>
                <a:spcPts val="0"/>
              </a:spcAft>
              <a:buNone/>
            </a:pPr>
            <a:r>
              <a:rPr b="1" lang="en" sz="2000">
                <a:solidFill>
                  <a:schemeClr val="dk1"/>
                </a:solidFill>
              </a:rPr>
              <a:t>Share in the chat: </a:t>
            </a:r>
            <a:endParaRPr b="1" sz="2000">
              <a:solidFill>
                <a:schemeClr val="dk1"/>
              </a:solidFill>
            </a:endParaRPr>
          </a:p>
          <a:p>
            <a:pPr indent="0" lvl="0" marL="0" rtl="0" algn="ctr">
              <a:spcBef>
                <a:spcPts val="1200"/>
              </a:spcBef>
              <a:spcAft>
                <a:spcPts val="0"/>
              </a:spcAft>
              <a:buNone/>
            </a:pPr>
            <a:r>
              <a:rPr b="1" lang="en" sz="2000">
                <a:solidFill>
                  <a:schemeClr val="dk1"/>
                </a:solidFill>
                <a:highlight>
                  <a:srgbClr val="FFFFFF"/>
                </a:highlight>
              </a:rPr>
              <a:t>  What can you do to address Jane Doe’s immigration related concerns?</a:t>
            </a:r>
            <a:endParaRPr b="1" sz="2000">
              <a:solidFill>
                <a:schemeClr val="dk1"/>
              </a:solidFill>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353" name="Google Shape;353;p49"/>
          <p:cNvPicPr preferRelativeResize="0"/>
          <p:nvPr/>
        </p:nvPicPr>
        <p:blipFill>
          <a:blip r:embed="rId3">
            <a:alphaModFix/>
          </a:blip>
          <a:stretch>
            <a:fillRect/>
          </a:stretch>
        </p:blipFill>
        <p:spPr>
          <a:xfrm>
            <a:off x="0" y="0"/>
            <a:ext cx="9017600" cy="597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0"/>
          <p:cNvSpPr txBox="1"/>
          <p:nvPr>
            <p:ph type="title"/>
          </p:nvPr>
        </p:nvSpPr>
        <p:spPr>
          <a:xfrm>
            <a:off x="311700" y="81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7030A0"/>
                </a:solidFill>
              </a:rPr>
              <a:t>Case Study 2: </a:t>
            </a:r>
            <a:endParaRPr b="1">
              <a:solidFill>
                <a:srgbClr val="7030A0"/>
              </a:solidFill>
            </a:endParaRPr>
          </a:p>
        </p:txBody>
      </p:sp>
      <p:sp>
        <p:nvSpPr>
          <p:cNvPr id="359" name="Google Shape;359;p50"/>
          <p:cNvSpPr txBox="1"/>
          <p:nvPr>
            <p:ph idx="1" type="body"/>
          </p:nvPr>
        </p:nvSpPr>
        <p:spPr>
          <a:xfrm>
            <a:off x="311700" y="1386725"/>
            <a:ext cx="8520600" cy="375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Male employees, some regular workers, line leaders, and some supervisors, made daily sexual advances to a group of female employees at a large meatpacking facility. The male employees requested that women expose themselves, asked them on dates, made vulgar sexual comments, called them “dumb” or “stupid” Mexicans. Several of the female employees who were being harassed complained to the company. The complaining women found themselves unfairly disciplined, reassigned to </a:t>
            </a:r>
            <a:r>
              <a:rPr lang="en"/>
              <a:t>different</a:t>
            </a:r>
            <a:r>
              <a:rPr lang="en"/>
              <a:t> parts of the plant, and some were fired for minor infractions. Several male coworkers who witnessed the harassment also complained to the company’s hotline.  </a:t>
            </a:r>
            <a:endParaRPr/>
          </a:p>
          <a:p>
            <a:pPr indent="0" lvl="0" marL="0" rtl="0" algn="l">
              <a:spcBef>
                <a:spcPts val="1200"/>
              </a:spcBef>
              <a:spcAft>
                <a:spcPts val="1200"/>
              </a:spcAft>
              <a:buNone/>
            </a:pPr>
            <a:r>
              <a:t/>
            </a:r>
            <a:endParaRPr/>
          </a:p>
        </p:txBody>
      </p:sp>
      <p:pic>
        <p:nvPicPr>
          <p:cNvPr id="360" name="Google Shape;360;p50"/>
          <p:cNvPicPr preferRelativeResize="0"/>
          <p:nvPr/>
        </p:nvPicPr>
        <p:blipFill>
          <a:blip r:embed="rId3">
            <a:alphaModFix/>
          </a:blip>
          <a:stretch>
            <a:fillRect/>
          </a:stretch>
        </p:blipFill>
        <p:spPr>
          <a:xfrm>
            <a:off x="0" y="0"/>
            <a:ext cx="9017600" cy="597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1"/>
          <p:cNvSpPr txBox="1"/>
          <p:nvPr>
            <p:ph type="title"/>
          </p:nvPr>
        </p:nvSpPr>
        <p:spPr>
          <a:xfrm>
            <a:off x="311700" y="81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7030A0"/>
                </a:solidFill>
              </a:rPr>
              <a:t>Case Study 2 continued: </a:t>
            </a:r>
            <a:endParaRPr b="1">
              <a:solidFill>
                <a:srgbClr val="7030A0"/>
              </a:solidFill>
            </a:endParaRPr>
          </a:p>
        </p:txBody>
      </p:sp>
      <p:sp>
        <p:nvSpPr>
          <p:cNvPr id="366" name="Google Shape;366;p51"/>
          <p:cNvSpPr txBox="1"/>
          <p:nvPr>
            <p:ph idx="1" type="body"/>
          </p:nvPr>
        </p:nvSpPr>
        <p:spPr>
          <a:xfrm>
            <a:off x="311700" y="1386725"/>
            <a:ext cx="8520600" cy="375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Your office receives several calls from affected male and female employees.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367" name="Google Shape;367;p51"/>
          <p:cNvPicPr preferRelativeResize="0"/>
          <p:nvPr/>
        </p:nvPicPr>
        <p:blipFill>
          <a:blip r:embed="rId3">
            <a:alphaModFix/>
          </a:blip>
          <a:stretch>
            <a:fillRect/>
          </a:stretch>
        </p:blipFill>
        <p:spPr>
          <a:xfrm>
            <a:off x="0" y="0"/>
            <a:ext cx="9017600" cy="597000"/>
          </a:xfrm>
          <a:prstGeom prst="rect">
            <a:avLst/>
          </a:prstGeom>
          <a:noFill/>
          <a:ln>
            <a:noFill/>
          </a:ln>
        </p:spPr>
      </p:pic>
      <p:pic>
        <p:nvPicPr>
          <p:cNvPr descr="Poll written on a white voting ballot box (Provided by Getty Images)" id="368" name="Google Shape;368;p51"/>
          <p:cNvPicPr preferRelativeResize="0"/>
          <p:nvPr/>
        </p:nvPicPr>
        <p:blipFill>
          <a:blip r:embed="rId4">
            <a:alphaModFix/>
          </a:blip>
          <a:stretch>
            <a:fillRect/>
          </a:stretch>
        </p:blipFill>
        <p:spPr>
          <a:xfrm>
            <a:off x="3424925" y="2172599"/>
            <a:ext cx="2294149" cy="229414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2"/>
          <p:cNvSpPr txBox="1"/>
          <p:nvPr>
            <p:ph type="title"/>
          </p:nvPr>
        </p:nvSpPr>
        <p:spPr>
          <a:xfrm>
            <a:off x="311700" y="81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7030A0"/>
                </a:solidFill>
              </a:rPr>
              <a:t>Case Study 2 continued: </a:t>
            </a:r>
            <a:endParaRPr b="1">
              <a:solidFill>
                <a:srgbClr val="7030A0"/>
              </a:solidFill>
            </a:endParaRPr>
          </a:p>
        </p:txBody>
      </p:sp>
      <p:sp>
        <p:nvSpPr>
          <p:cNvPr id="374" name="Google Shape;374;p52"/>
          <p:cNvSpPr txBox="1"/>
          <p:nvPr>
            <p:ph idx="1" type="body"/>
          </p:nvPr>
        </p:nvSpPr>
        <p:spPr>
          <a:xfrm>
            <a:off x="311700" y="1386725"/>
            <a:ext cx="8520600" cy="3631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You represent two of the harassed female employees and one of the male employees who complained to the hotline. You have filed administrative agency complaints for your clients. Your clients starting hearing rumors that there is going to be an immigration raid. </a:t>
            </a:r>
            <a:r>
              <a:rPr lang="en"/>
              <a:t>All three of your clients still work at the facility. They call and ask you whether they should stop their case against the employer. </a:t>
            </a:r>
            <a:r>
              <a:rPr lang="en" sz="2694"/>
              <a:t> </a:t>
            </a:r>
            <a:endParaRPr sz="2694"/>
          </a:p>
          <a:p>
            <a:pPr indent="0" lvl="0" marL="0" rtl="0" algn="ctr">
              <a:spcBef>
                <a:spcPts val="0"/>
              </a:spcBef>
              <a:spcAft>
                <a:spcPts val="0"/>
              </a:spcAft>
              <a:buClr>
                <a:schemeClr val="dk1"/>
              </a:buClr>
              <a:buSzPts val="1100"/>
              <a:buFont typeface="Arial"/>
              <a:buNone/>
            </a:pPr>
            <a:r>
              <a:rPr b="1" lang="en" sz="2400">
                <a:solidFill>
                  <a:schemeClr val="dk1"/>
                </a:solidFill>
              </a:rPr>
              <a:t>Share in the chat: </a:t>
            </a:r>
            <a:endParaRPr b="1" sz="2400">
              <a:solidFill>
                <a:schemeClr val="dk1"/>
              </a:solidFill>
            </a:endParaRPr>
          </a:p>
          <a:p>
            <a:pPr indent="0" lvl="0" marL="0" rtl="0" algn="ctr">
              <a:spcBef>
                <a:spcPts val="1200"/>
              </a:spcBef>
              <a:spcAft>
                <a:spcPts val="0"/>
              </a:spcAft>
              <a:buClr>
                <a:schemeClr val="dk1"/>
              </a:buClr>
              <a:buSzPts val="1100"/>
              <a:buFont typeface="Arial"/>
              <a:buNone/>
            </a:pPr>
            <a:r>
              <a:rPr b="1" lang="en" sz="2400">
                <a:solidFill>
                  <a:schemeClr val="dk1"/>
                </a:solidFill>
                <a:highlight>
                  <a:srgbClr val="FFFFFF"/>
                </a:highlight>
              </a:rPr>
              <a:t>  What information would you need in order to advise your clients?</a:t>
            </a:r>
            <a:endParaRPr sz="240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375" name="Google Shape;375;p52"/>
          <p:cNvPicPr preferRelativeResize="0"/>
          <p:nvPr/>
        </p:nvPicPr>
        <p:blipFill>
          <a:blip r:embed="rId3">
            <a:alphaModFix/>
          </a:blip>
          <a:stretch>
            <a:fillRect/>
          </a:stretch>
        </p:blipFill>
        <p:spPr>
          <a:xfrm>
            <a:off x="0" y="0"/>
            <a:ext cx="9017600" cy="597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idx="1" type="body"/>
          </p:nvPr>
        </p:nvSpPr>
        <p:spPr>
          <a:xfrm>
            <a:off x="2742050" y="643000"/>
            <a:ext cx="6192600" cy="4236900"/>
          </a:xfrm>
          <a:prstGeom prst="rect">
            <a:avLst/>
          </a:prstGeom>
        </p:spPr>
        <p:txBody>
          <a:bodyPr anchorCtr="0" anchor="t" bIns="91425" lIns="285750"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Speaker bio 1</a:t>
            </a:r>
            <a:endParaRPr sz="2100">
              <a:solidFill>
                <a:schemeClr val="dk1"/>
              </a:solidFill>
            </a:endParaRPr>
          </a:p>
          <a:p>
            <a:pPr indent="0" lvl="0" marL="0" rtl="0" algn="l">
              <a:spcBef>
                <a:spcPts val="0"/>
              </a:spcBef>
              <a:spcAft>
                <a:spcPts val="0"/>
              </a:spcAft>
              <a:buNone/>
            </a:pPr>
            <a:r>
              <a:t/>
            </a:r>
            <a:endParaRPr sz="643">
              <a:solidFill>
                <a:schemeClr val="dk1"/>
              </a:solidFill>
              <a:highlight>
                <a:srgbClr val="FFFFFF"/>
              </a:highlight>
            </a:endParaRPr>
          </a:p>
          <a:p>
            <a:pPr indent="0" lvl="0" marL="0" rtl="0" algn="l">
              <a:spcBef>
                <a:spcPts val="0"/>
              </a:spcBef>
              <a:spcAft>
                <a:spcPts val="1200"/>
              </a:spcAft>
              <a:buNone/>
            </a:pPr>
            <a:r>
              <a:t/>
            </a:r>
            <a:endParaRPr sz="1900"/>
          </a:p>
        </p:txBody>
      </p:sp>
      <p:sp>
        <p:nvSpPr>
          <p:cNvPr id="97" name="Google Shape;97;p17"/>
          <p:cNvSpPr txBox="1"/>
          <p:nvPr/>
        </p:nvSpPr>
        <p:spPr>
          <a:xfrm>
            <a:off x="334050" y="3277150"/>
            <a:ext cx="86715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solidFill>
                <a:schemeClr val="dk1"/>
              </a:solidFill>
              <a:highlight>
                <a:srgbClr val="FFFFFF"/>
              </a:highlight>
            </a:endParaRPr>
          </a:p>
        </p:txBody>
      </p:sp>
      <p:pic>
        <p:nvPicPr>
          <p:cNvPr id="98" name="Google Shape;98;p17"/>
          <p:cNvPicPr preferRelativeResize="0"/>
          <p:nvPr/>
        </p:nvPicPr>
        <p:blipFill>
          <a:blip r:embed="rId3">
            <a:alphaModFix/>
          </a:blip>
          <a:stretch>
            <a:fillRect/>
          </a:stretch>
        </p:blipFill>
        <p:spPr>
          <a:xfrm>
            <a:off x="-6875" y="0"/>
            <a:ext cx="9017600" cy="597000"/>
          </a:xfrm>
          <a:prstGeom prst="rect">
            <a:avLst/>
          </a:prstGeom>
          <a:noFill/>
          <a:ln>
            <a:noFill/>
          </a:ln>
        </p:spPr>
      </p:pic>
      <p:sp>
        <p:nvSpPr>
          <p:cNvPr id="99" name="Google Shape;99;p17"/>
          <p:cNvSpPr/>
          <p:nvPr/>
        </p:nvSpPr>
        <p:spPr>
          <a:xfrm>
            <a:off x="75" y="597000"/>
            <a:ext cx="9144000" cy="4546500"/>
          </a:xfrm>
          <a:prstGeom prst="rect">
            <a:avLst/>
          </a:prstGeom>
          <a:solidFill>
            <a:srgbClr val="D9D2E9"/>
          </a:solidFill>
          <a:ln cap="flat" cmpd="sng" w="2857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1200"/>
              </a:spcAft>
              <a:buClr>
                <a:schemeClr val="dk1"/>
              </a:buClr>
              <a:buSzPts val="1100"/>
              <a:buFont typeface="Arial"/>
              <a:buNone/>
            </a:pPr>
            <a:r>
              <a:t/>
            </a:r>
            <a:endParaRPr sz="1000">
              <a:solidFill>
                <a:schemeClr val="dk1"/>
              </a:solidFill>
            </a:endParaRPr>
          </a:p>
        </p:txBody>
      </p:sp>
      <p:sp>
        <p:nvSpPr>
          <p:cNvPr id="100" name="Google Shape;100;p17"/>
          <p:cNvSpPr txBox="1"/>
          <p:nvPr/>
        </p:nvSpPr>
        <p:spPr>
          <a:xfrm>
            <a:off x="2221875" y="597000"/>
            <a:ext cx="6783600" cy="442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rPr b="1" lang="en" sz="1200">
                <a:solidFill>
                  <a:schemeClr val="dk1"/>
                </a:solidFill>
                <a:latin typeface="Lexend"/>
                <a:ea typeface="Lexend"/>
                <a:cs typeface="Lexend"/>
                <a:sym typeface="Lexend"/>
              </a:rPr>
              <a:t>Adilene Nuñez Huang </a:t>
            </a:r>
            <a:r>
              <a:rPr lang="en" sz="1200">
                <a:solidFill>
                  <a:schemeClr val="dk1"/>
                </a:solidFill>
                <a:latin typeface="Lexend Medium"/>
                <a:ea typeface="Lexend Medium"/>
                <a:cs typeface="Lexend Medium"/>
                <a:sym typeface="Lexend Medium"/>
              </a:rPr>
              <a:t>(she/her) </a:t>
            </a:r>
            <a:r>
              <a:rPr lang="en" sz="1200">
                <a:solidFill>
                  <a:schemeClr val="dk1"/>
                </a:solidFill>
                <a:latin typeface="Lexend"/>
                <a:ea typeface="Lexend"/>
                <a:cs typeface="Lexend"/>
                <a:sym typeface="Lexend"/>
              </a:rPr>
              <a:t>is currently the Director of Client Experience at the Tahirih Justice Center, where she sets the vision for survivor screenings, program evaluation, and case data management. Adilene led the Afghan Asylum Project, where Tahirih and a pro bono network of over 400 pro bono attorneys provided services to over 200 Afghan survivors who were evacuated out of Afghanistan in August 2021. She most recently served as the Co-Director of Client Advocacy, Legal Services, where she oversaw the legal department and the interdisciplinary client service delivery model.</a:t>
            </a:r>
            <a:endParaRPr sz="1200">
              <a:solidFill>
                <a:schemeClr val="dk1"/>
              </a:solidFill>
              <a:latin typeface="Lexend"/>
              <a:ea typeface="Lexend"/>
              <a:cs typeface="Lexend"/>
              <a:sym typeface="Lexend"/>
            </a:endParaRPr>
          </a:p>
          <a:p>
            <a:pPr indent="0" lvl="0" marL="0" rtl="0" algn="l">
              <a:lnSpc>
                <a:spcPct val="150000"/>
              </a:lnSpc>
              <a:spcBef>
                <a:spcPts val="1200"/>
              </a:spcBef>
              <a:spcAft>
                <a:spcPts val="0"/>
              </a:spcAft>
              <a:buClr>
                <a:schemeClr val="dk1"/>
              </a:buClr>
              <a:buSzPts val="1100"/>
              <a:buFont typeface="Arial"/>
              <a:buNone/>
            </a:pPr>
            <a:r>
              <a:rPr lang="en" sz="1200">
                <a:solidFill>
                  <a:schemeClr val="dk1"/>
                </a:solidFill>
                <a:latin typeface="Lexend"/>
                <a:ea typeface="Lexend"/>
                <a:cs typeface="Lexend"/>
                <a:sym typeface="Lexend"/>
              </a:rPr>
              <a:t>Adilene is an active member of the AILA DC chapter and has served on a variety of local and national committees. She has written on bond issues, cancellation of removal for non-lawful permanent residents and has spoken at the national AILA conference and local chapter conference. Adilene regularly hosts trainings for the Tahirih Pro Bono network to help pro bono attorneys develop practical, trauma-informed, and client-centered best practices for working with immigrant survivors of violence. Prior to joining Tahirih, Adilene advocated for immigrants at a boutique immigration law firm in Washington, DC.</a:t>
            </a:r>
            <a:endParaRPr sz="1200">
              <a:solidFill>
                <a:schemeClr val="dk1"/>
              </a:solidFill>
              <a:latin typeface="Lexend"/>
              <a:ea typeface="Lexend"/>
              <a:cs typeface="Lexend"/>
              <a:sym typeface="Lexend"/>
            </a:endParaRPr>
          </a:p>
          <a:p>
            <a:pPr indent="0" lvl="0" marL="0" rtl="0" algn="l">
              <a:lnSpc>
                <a:spcPct val="150000"/>
              </a:lnSpc>
              <a:spcBef>
                <a:spcPts val="1200"/>
              </a:spcBef>
              <a:spcAft>
                <a:spcPts val="1200"/>
              </a:spcAft>
              <a:buNone/>
            </a:pPr>
            <a:r>
              <a:t/>
            </a:r>
            <a:endParaRPr sz="1200">
              <a:solidFill>
                <a:schemeClr val="dk1"/>
              </a:solidFill>
              <a:latin typeface="Lexend Medium"/>
              <a:ea typeface="Lexend Medium"/>
              <a:cs typeface="Lexend Medium"/>
              <a:sym typeface="Lexend Medium"/>
            </a:endParaRPr>
          </a:p>
        </p:txBody>
      </p:sp>
      <p:pic>
        <p:nvPicPr>
          <p:cNvPr id="101" name="Google Shape;101;p17" title="ANH Headshot.jpeg"/>
          <p:cNvPicPr preferRelativeResize="0"/>
          <p:nvPr/>
        </p:nvPicPr>
        <p:blipFill>
          <a:blip r:embed="rId4">
            <a:alphaModFix/>
          </a:blip>
          <a:stretch>
            <a:fillRect/>
          </a:stretch>
        </p:blipFill>
        <p:spPr>
          <a:xfrm>
            <a:off x="267825" y="737262"/>
            <a:ext cx="1799724" cy="2399636"/>
          </a:xfrm>
          <a:prstGeom prst="rect">
            <a:avLst/>
          </a:prstGeom>
          <a:noFill/>
          <a:ln cap="flat" cmpd="sng" w="28575">
            <a:solidFill>
              <a:schemeClr val="dk1"/>
            </a:solidFill>
            <a:prstDash val="solid"/>
            <a:round/>
            <a:headEnd len="sm" w="sm" type="none"/>
            <a:tailEnd len="sm" w="sm" type="none"/>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3"/>
          <p:cNvSpPr txBox="1"/>
          <p:nvPr>
            <p:ph type="title"/>
          </p:nvPr>
        </p:nvSpPr>
        <p:spPr>
          <a:xfrm>
            <a:off x="311700" y="81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7030A0"/>
                </a:solidFill>
              </a:rPr>
              <a:t>Case Study 2 continued: </a:t>
            </a:r>
            <a:endParaRPr b="1">
              <a:solidFill>
                <a:srgbClr val="7030A0"/>
              </a:solidFill>
            </a:endParaRPr>
          </a:p>
        </p:txBody>
      </p:sp>
      <p:sp>
        <p:nvSpPr>
          <p:cNvPr id="381" name="Google Shape;381;p53"/>
          <p:cNvSpPr txBox="1"/>
          <p:nvPr>
            <p:ph idx="1" type="body"/>
          </p:nvPr>
        </p:nvSpPr>
        <p:spPr>
          <a:xfrm>
            <a:off x="311700" y="1386725"/>
            <a:ext cx="8520600" cy="300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 represent two of the harassed female employees and one of the male employees who complained to the hotline. You have filed administrative agency complaints for your clients. Your clients starting hearing rumors that there is going to be an immigration raid. All three of your clients still work at the facility. They call and ask you whether they should stop their case against the employer.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382" name="Google Shape;382;p53"/>
          <p:cNvPicPr preferRelativeResize="0"/>
          <p:nvPr/>
        </p:nvPicPr>
        <p:blipFill>
          <a:blip r:embed="rId3">
            <a:alphaModFix/>
          </a:blip>
          <a:stretch>
            <a:fillRect/>
          </a:stretch>
        </p:blipFill>
        <p:spPr>
          <a:xfrm>
            <a:off x="0" y="0"/>
            <a:ext cx="9017600" cy="597000"/>
          </a:xfrm>
          <a:prstGeom prst="rect">
            <a:avLst/>
          </a:prstGeom>
          <a:noFill/>
          <a:ln>
            <a:noFill/>
          </a:ln>
        </p:spPr>
      </p:pic>
      <p:pic>
        <p:nvPicPr>
          <p:cNvPr descr="Poll written on a white voting ballot box (Provided by Getty Images)" id="383" name="Google Shape;383;p53"/>
          <p:cNvPicPr preferRelativeResize="0"/>
          <p:nvPr/>
        </p:nvPicPr>
        <p:blipFill>
          <a:blip r:embed="rId4">
            <a:alphaModFix/>
          </a:blip>
          <a:stretch>
            <a:fillRect/>
          </a:stretch>
        </p:blipFill>
        <p:spPr>
          <a:xfrm>
            <a:off x="3780662" y="3329799"/>
            <a:ext cx="1456276" cy="145627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4"/>
          <p:cNvSpPr txBox="1"/>
          <p:nvPr>
            <p:ph type="title"/>
          </p:nvPr>
        </p:nvSpPr>
        <p:spPr>
          <a:xfrm>
            <a:off x="311700" y="81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7030A0"/>
                </a:solidFill>
              </a:rPr>
              <a:t>Resources</a:t>
            </a:r>
            <a:r>
              <a:rPr b="1" lang="en">
                <a:solidFill>
                  <a:srgbClr val="7030A0"/>
                </a:solidFill>
              </a:rPr>
              <a:t> </a:t>
            </a:r>
            <a:endParaRPr b="1">
              <a:solidFill>
                <a:srgbClr val="7030A0"/>
              </a:solidFill>
            </a:endParaRPr>
          </a:p>
        </p:txBody>
      </p:sp>
      <p:sp>
        <p:nvSpPr>
          <p:cNvPr id="389" name="Google Shape;389;p54"/>
          <p:cNvSpPr txBox="1"/>
          <p:nvPr>
            <p:ph idx="1" type="body"/>
          </p:nvPr>
        </p:nvSpPr>
        <p:spPr>
          <a:xfrm>
            <a:off x="311700" y="1386725"/>
            <a:ext cx="8520600" cy="3006300"/>
          </a:xfrm>
          <a:prstGeom prst="rect">
            <a:avLst/>
          </a:prstGeom>
        </p:spPr>
        <p:txBody>
          <a:bodyPr anchorCtr="0" anchor="t" bIns="91425" lIns="91425" spcFirstLastPara="1" rIns="91425" wrap="square" tIns="91425">
            <a:normAutofit/>
          </a:bodyPr>
          <a:lstStyle/>
          <a:p>
            <a:pPr indent="0" lvl="0" marL="0" rtl="0" algn="l">
              <a:lnSpc>
                <a:spcPct val="125454"/>
              </a:lnSpc>
              <a:spcBef>
                <a:spcPts val="0"/>
              </a:spcBef>
              <a:spcAft>
                <a:spcPts val="0"/>
              </a:spcAft>
              <a:buNone/>
            </a:pPr>
            <a:r>
              <a:rPr lang="en" u="sng">
                <a:solidFill>
                  <a:schemeClr val="hlink"/>
                </a:solidFill>
                <a:hlinkClick r:id="rId3"/>
              </a:rPr>
              <a:t>https://www.immigrationadvocates.org/legaldirectory/</a:t>
            </a:r>
            <a:endParaRPr/>
          </a:p>
          <a:p>
            <a:pPr indent="0" lvl="0" marL="0" rtl="0" algn="l">
              <a:lnSpc>
                <a:spcPct val="125454"/>
              </a:lnSpc>
              <a:spcBef>
                <a:spcPts val="800"/>
              </a:spcBef>
              <a:spcAft>
                <a:spcPts val="0"/>
              </a:spcAft>
              <a:buNone/>
            </a:pPr>
            <a:r>
              <a:rPr lang="en" u="sng">
                <a:solidFill>
                  <a:schemeClr val="hlink"/>
                </a:solidFill>
                <a:hlinkClick r:id="rId4"/>
              </a:rPr>
              <a:t>https://www.immigrationlawhelp.org/</a:t>
            </a:r>
            <a:r>
              <a:rPr lang="en"/>
              <a:t> </a:t>
            </a:r>
            <a:endParaRPr/>
          </a:p>
          <a:p>
            <a:pPr indent="0" lvl="0" marL="0" rtl="0" algn="l">
              <a:spcBef>
                <a:spcPts val="800"/>
              </a:spcBef>
              <a:spcAft>
                <a:spcPts val="0"/>
              </a:spcAft>
              <a:buNone/>
            </a:pPr>
            <a:r>
              <a:rPr lang="en" u="sng">
                <a:solidFill>
                  <a:schemeClr val="hlink"/>
                </a:solidFill>
                <a:hlinkClick r:id="rId5"/>
              </a:rPr>
              <a:t>https://www.womenslaw.org/laws/federal/immigration</a:t>
            </a:r>
            <a:r>
              <a:rPr lang="en"/>
              <a:t> </a:t>
            </a:r>
            <a:endParaRPr/>
          </a:p>
          <a:p>
            <a:pPr indent="0" lvl="0" marL="0" rtl="0" algn="l">
              <a:spcBef>
                <a:spcPts val="1200"/>
              </a:spcBef>
              <a:spcAft>
                <a:spcPts val="0"/>
              </a:spcAft>
              <a:buNone/>
            </a:pPr>
            <a:r>
              <a:rPr lang="en" u="sng">
                <a:solidFill>
                  <a:schemeClr val="hlink"/>
                </a:solidFill>
                <a:hlinkClick r:id="rId6"/>
              </a:rPr>
              <a:t>https://www.nilc.org/</a:t>
            </a:r>
            <a:r>
              <a:rPr lang="en"/>
              <a:t> </a:t>
            </a:r>
            <a:endParaRPr/>
          </a:p>
          <a:p>
            <a:pPr indent="0" lvl="0" marL="0" rtl="0" algn="l">
              <a:spcBef>
                <a:spcPts val="1200"/>
              </a:spcBef>
              <a:spcAft>
                <a:spcPts val="1200"/>
              </a:spcAft>
              <a:buNone/>
            </a:pPr>
            <a:r>
              <a:t/>
            </a:r>
            <a:endParaRPr/>
          </a:p>
        </p:txBody>
      </p:sp>
      <p:pic>
        <p:nvPicPr>
          <p:cNvPr id="390" name="Google Shape;390;p54"/>
          <p:cNvPicPr preferRelativeResize="0"/>
          <p:nvPr/>
        </p:nvPicPr>
        <p:blipFill>
          <a:blip r:embed="rId7">
            <a:alphaModFix/>
          </a:blip>
          <a:stretch>
            <a:fillRect/>
          </a:stretch>
        </p:blipFill>
        <p:spPr>
          <a:xfrm>
            <a:off x="0" y="0"/>
            <a:ext cx="9017600" cy="597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p55"/>
          <p:cNvPicPr preferRelativeResize="0"/>
          <p:nvPr/>
        </p:nvPicPr>
        <p:blipFill>
          <a:blip r:embed="rId3">
            <a:alphaModFix/>
          </a:blip>
          <a:stretch>
            <a:fillRect/>
          </a:stretch>
        </p:blipFill>
        <p:spPr>
          <a:xfrm>
            <a:off x="0" y="0"/>
            <a:ext cx="9017600" cy="597000"/>
          </a:xfrm>
          <a:prstGeom prst="rect">
            <a:avLst/>
          </a:prstGeom>
          <a:noFill/>
          <a:ln>
            <a:noFill/>
          </a:ln>
        </p:spPr>
      </p:pic>
      <p:sp>
        <p:nvSpPr>
          <p:cNvPr id="396" name="Google Shape;396;p55"/>
          <p:cNvSpPr/>
          <p:nvPr/>
        </p:nvSpPr>
        <p:spPr>
          <a:xfrm>
            <a:off x="2073650" y="1299357"/>
            <a:ext cx="6387600" cy="515700"/>
          </a:xfrm>
          <a:prstGeom prst="rect">
            <a:avLst/>
          </a:prstGeom>
          <a:solidFill>
            <a:srgbClr val="7030A0"/>
          </a:solidFill>
          <a:ln cap="flat" cmpd="sng" w="9525">
            <a:solidFill>
              <a:srgbClr val="56156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lt1"/>
                </a:solidFill>
                <a:latin typeface="Lexend SemiBold"/>
                <a:ea typeface="Lexend SemiBold"/>
                <a:cs typeface="Lexend SemiBold"/>
                <a:sym typeface="Lexend SemiBold"/>
              </a:rPr>
              <a:t>Current policies and practices impacting </a:t>
            </a:r>
            <a:endParaRPr sz="1700">
              <a:solidFill>
                <a:schemeClr val="lt1"/>
              </a:solidFill>
              <a:latin typeface="Lexend SemiBold"/>
              <a:ea typeface="Lexend SemiBold"/>
              <a:cs typeface="Lexend SemiBold"/>
              <a:sym typeface="Lexend SemiBold"/>
            </a:endParaRPr>
          </a:p>
          <a:p>
            <a:pPr indent="0" lvl="0" marL="0" rtl="0" algn="ctr">
              <a:spcBef>
                <a:spcPts val="0"/>
              </a:spcBef>
              <a:spcAft>
                <a:spcPts val="0"/>
              </a:spcAft>
              <a:buNone/>
            </a:pPr>
            <a:r>
              <a:rPr lang="en" sz="1700">
                <a:solidFill>
                  <a:schemeClr val="lt1"/>
                </a:solidFill>
                <a:latin typeface="Lexend SemiBold"/>
                <a:ea typeface="Lexend SemiBold"/>
                <a:cs typeface="Lexend SemiBold"/>
                <a:sym typeface="Lexend SemiBold"/>
              </a:rPr>
              <a:t>immigrant workers</a:t>
            </a:r>
            <a:endParaRPr sz="1700">
              <a:solidFill>
                <a:schemeClr val="lt1"/>
              </a:solidFill>
              <a:latin typeface="Lexend SemiBold"/>
              <a:ea typeface="Lexend SemiBold"/>
              <a:cs typeface="Lexend SemiBold"/>
              <a:sym typeface="Lexend SemiBold"/>
            </a:endParaRPr>
          </a:p>
        </p:txBody>
      </p:sp>
      <p:sp>
        <p:nvSpPr>
          <p:cNvPr id="397" name="Google Shape;397;p55"/>
          <p:cNvSpPr/>
          <p:nvPr/>
        </p:nvSpPr>
        <p:spPr>
          <a:xfrm>
            <a:off x="2073525" y="2058773"/>
            <a:ext cx="6387600" cy="515700"/>
          </a:xfrm>
          <a:prstGeom prst="rect">
            <a:avLst/>
          </a:prstGeom>
          <a:solidFill>
            <a:srgbClr val="7030A0">
              <a:alpha val="75320"/>
            </a:srgbClr>
          </a:solidFill>
          <a:ln cap="flat" cmpd="sng" w="9525">
            <a:solidFill>
              <a:srgbClr val="7030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00">
              <a:solidFill>
                <a:schemeClr val="lt1"/>
              </a:solidFill>
              <a:latin typeface="Lexend SemiBold"/>
              <a:ea typeface="Lexend SemiBold"/>
              <a:cs typeface="Lexend SemiBold"/>
              <a:sym typeface="Lexend SemiBold"/>
            </a:endParaRPr>
          </a:p>
          <a:p>
            <a:pPr indent="0" lvl="0" marL="0" rtl="0" algn="ctr">
              <a:spcBef>
                <a:spcPts val="0"/>
              </a:spcBef>
              <a:spcAft>
                <a:spcPts val="0"/>
              </a:spcAft>
              <a:buClr>
                <a:schemeClr val="dk1"/>
              </a:buClr>
              <a:buSzPts val="990"/>
              <a:buFont typeface="Arial"/>
              <a:buNone/>
            </a:pPr>
            <a:r>
              <a:rPr lang="en" sz="1800">
                <a:solidFill>
                  <a:schemeClr val="lt1"/>
                </a:solidFill>
                <a:latin typeface="Lexend SemiBold"/>
                <a:ea typeface="Lexend SemiBold"/>
                <a:cs typeface="Lexend SemiBold"/>
                <a:sym typeface="Lexend SemiBold"/>
              </a:rPr>
              <a:t>Best practices for working with immigrant workers</a:t>
            </a:r>
            <a:endParaRPr/>
          </a:p>
        </p:txBody>
      </p:sp>
      <p:sp>
        <p:nvSpPr>
          <p:cNvPr id="398" name="Google Shape;398;p55"/>
          <p:cNvSpPr/>
          <p:nvPr/>
        </p:nvSpPr>
        <p:spPr>
          <a:xfrm>
            <a:off x="2073525" y="2868948"/>
            <a:ext cx="6387600" cy="515700"/>
          </a:xfrm>
          <a:prstGeom prst="rect">
            <a:avLst/>
          </a:prstGeom>
          <a:solidFill>
            <a:srgbClr val="7030A0">
              <a:alpha val="49370"/>
            </a:srgbClr>
          </a:solidFill>
          <a:ln cap="flat" cmpd="sng" w="9525">
            <a:solidFill>
              <a:srgbClr val="7030A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lang="en" sz="1600">
                <a:solidFill>
                  <a:schemeClr val="lt1"/>
                </a:solidFill>
                <a:latin typeface="Lexend SemiBold"/>
                <a:ea typeface="Lexend SemiBold"/>
                <a:cs typeface="Lexend SemiBold"/>
                <a:sym typeface="Lexend SemiBold"/>
              </a:rPr>
              <a:t>Case studies on immigration-related workplace retaliation</a:t>
            </a:r>
            <a:endParaRPr sz="500">
              <a:solidFill>
                <a:schemeClr val="lt1"/>
              </a:solidFill>
              <a:latin typeface="Lexend SemiBold"/>
              <a:ea typeface="Lexend SemiBold"/>
              <a:cs typeface="Lexend SemiBold"/>
              <a:sym typeface="Lexend SemiBold"/>
            </a:endParaRPr>
          </a:p>
          <a:p>
            <a:pPr indent="0" lvl="0" marL="0" rtl="0" algn="ctr">
              <a:spcBef>
                <a:spcPts val="0"/>
              </a:spcBef>
              <a:spcAft>
                <a:spcPts val="0"/>
              </a:spcAft>
              <a:buClr>
                <a:schemeClr val="dk1"/>
              </a:buClr>
              <a:buSzPts val="990"/>
              <a:buFont typeface="Arial"/>
              <a:buNone/>
            </a:pPr>
            <a:r>
              <a:t/>
            </a:r>
            <a:endParaRPr sz="1800">
              <a:solidFill>
                <a:schemeClr val="lt1"/>
              </a:solidFill>
              <a:latin typeface="Lexend SemiBold"/>
              <a:ea typeface="Lexend SemiBold"/>
              <a:cs typeface="Lexend SemiBold"/>
              <a:sym typeface="Lexend SemiBold"/>
            </a:endParaRPr>
          </a:p>
          <a:p>
            <a:pPr indent="0" lvl="0" marL="0" rtl="0" algn="ctr">
              <a:spcBef>
                <a:spcPts val="0"/>
              </a:spcBef>
              <a:spcAft>
                <a:spcPts val="0"/>
              </a:spcAft>
              <a:buClr>
                <a:schemeClr val="dk1"/>
              </a:buClr>
              <a:buSzPts val="1100"/>
              <a:buFont typeface="Arial"/>
              <a:buNone/>
            </a:pPr>
            <a:r>
              <a:t/>
            </a:r>
            <a:endParaRPr sz="1900">
              <a:solidFill>
                <a:schemeClr val="lt1"/>
              </a:solidFill>
              <a:latin typeface="Lexend SemiBold"/>
              <a:ea typeface="Lexend SemiBold"/>
              <a:cs typeface="Lexend SemiBold"/>
              <a:sym typeface="Lexend SemiBold"/>
            </a:endParaRPr>
          </a:p>
          <a:p>
            <a:pPr indent="0" lvl="0" marL="0" rtl="0" algn="ctr">
              <a:spcBef>
                <a:spcPts val="0"/>
              </a:spcBef>
              <a:spcAft>
                <a:spcPts val="0"/>
              </a:spcAft>
              <a:buNone/>
            </a:pPr>
            <a:r>
              <a:t/>
            </a:r>
            <a:endParaRPr/>
          </a:p>
        </p:txBody>
      </p:sp>
      <p:sp>
        <p:nvSpPr>
          <p:cNvPr id="399" name="Google Shape;399;p55"/>
          <p:cNvSpPr/>
          <p:nvPr/>
        </p:nvSpPr>
        <p:spPr>
          <a:xfrm>
            <a:off x="2073525" y="3681623"/>
            <a:ext cx="6387600" cy="515700"/>
          </a:xfrm>
          <a:prstGeom prst="rect">
            <a:avLst/>
          </a:prstGeom>
          <a:solidFill>
            <a:srgbClr val="7030A0">
              <a:alpha val="34180"/>
            </a:srgbClr>
          </a:solidFill>
          <a:ln cap="flat" cmpd="sng" w="9525">
            <a:solidFill>
              <a:srgbClr val="7030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000">
                <a:solidFill>
                  <a:srgbClr val="561561"/>
                </a:solidFill>
                <a:latin typeface="Lexend SemiBold"/>
                <a:ea typeface="Lexend SemiBold"/>
                <a:cs typeface="Lexend SemiBold"/>
                <a:sym typeface="Lexend SemiBold"/>
              </a:rPr>
              <a:t>Q&amp;A and Announcements</a:t>
            </a:r>
            <a:endParaRPr sz="700">
              <a:solidFill>
                <a:schemeClr val="lt1"/>
              </a:solidFill>
              <a:latin typeface="Lexend SemiBold"/>
              <a:ea typeface="Lexend SemiBold"/>
              <a:cs typeface="Lexend SemiBold"/>
              <a:sym typeface="Lexend SemiBold"/>
            </a:endParaRPr>
          </a:p>
        </p:txBody>
      </p:sp>
      <p:sp>
        <p:nvSpPr>
          <p:cNvPr id="400" name="Google Shape;400;p55"/>
          <p:cNvSpPr txBox="1"/>
          <p:nvPr/>
        </p:nvSpPr>
        <p:spPr>
          <a:xfrm>
            <a:off x="593800" y="1299982"/>
            <a:ext cx="1307400" cy="5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561561"/>
                </a:solidFill>
                <a:latin typeface="Lexend"/>
                <a:ea typeface="Lexend"/>
                <a:cs typeface="Lexend"/>
                <a:sym typeface="Lexend"/>
              </a:rPr>
              <a:t>Part I</a:t>
            </a:r>
            <a:endParaRPr b="1" sz="2400">
              <a:solidFill>
                <a:srgbClr val="561561"/>
              </a:solidFill>
              <a:latin typeface="Lexend"/>
              <a:ea typeface="Lexend"/>
              <a:cs typeface="Lexend"/>
              <a:sym typeface="Lexend"/>
            </a:endParaRPr>
          </a:p>
        </p:txBody>
      </p:sp>
      <p:sp>
        <p:nvSpPr>
          <p:cNvPr id="401" name="Google Shape;401;p55"/>
          <p:cNvSpPr txBox="1"/>
          <p:nvPr/>
        </p:nvSpPr>
        <p:spPr>
          <a:xfrm>
            <a:off x="479775" y="2000805"/>
            <a:ext cx="1307400" cy="5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561561"/>
                </a:solidFill>
                <a:latin typeface="Lexend"/>
                <a:ea typeface="Lexend"/>
                <a:cs typeface="Lexend"/>
                <a:sym typeface="Lexend"/>
              </a:rPr>
              <a:t>Part II</a:t>
            </a:r>
            <a:endParaRPr b="1" sz="2400">
              <a:solidFill>
                <a:srgbClr val="561561"/>
              </a:solidFill>
              <a:latin typeface="Lexend"/>
              <a:ea typeface="Lexend"/>
              <a:cs typeface="Lexend"/>
              <a:sym typeface="Lexend"/>
            </a:endParaRPr>
          </a:p>
        </p:txBody>
      </p:sp>
      <p:sp>
        <p:nvSpPr>
          <p:cNvPr id="402" name="Google Shape;402;p55"/>
          <p:cNvSpPr txBox="1"/>
          <p:nvPr/>
        </p:nvSpPr>
        <p:spPr>
          <a:xfrm>
            <a:off x="473950" y="2853903"/>
            <a:ext cx="1547100" cy="5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561561"/>
                </a:solidFill>
                <a:latin typeface="Lexend"/>
                <a:ea typeface="Lexend"/>
                <a:cs typeface="Lexend"/>
                <a:sym typeface="Lexend"/>
              </a:rPr>
              <a:t>Part III</a:t>
            </a:r>
            <a:endParaRPr b="1" sz="2400">
              <a:solidFill>
                <a:srgbClr val="561561"/>
              </a:solidFill>
              <a:latin typeface="Lexend"/>
              <a:ea typeface="Lexend"/>
              <a:cs typeface="Lexend"/>
              <a:sym typeface="Lexend"/>
            </a:endParaRPr>
          </a:p>
        </p:txBody>
      </p:sp>
      <p:sp>
        <p:nvSpPr>
          <p:cNvPr id="403" name="Google Shape;403;p55"/>
          <p:cNvSpPr txBox="1"/>
          <p:nvPr/>
        </p:nvSpPr>
        <p:spPr>
          <a:xfrm>
            <a:off x="522100" y="3640262"/>
            <a:ext cx="1450800" cy="5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561561"/>
                </a:solidFill>
                <a:latin typeface="Lexend"/>
                <a:ea typeface="Lexend"/>
                <a:cs typeface="Lexend"/>
                <a:sym typeface="Lexend"/>
              </a:rPr>
              <a:t>Part IV</a:t>
            </a:r>
            <a:endParaRPr b="1" sz="2400">
              <a:solidFill>
                <a:srgbClr val="561561"/>
              </a:solidFill>
              <a:latin typeface="Lexend"/>
              <a:ea typeface="Lexend"/>
              <a:cs typeface="Lexend"/>
              <a:sym typeface="Lexend"/>
            </a:endParaRPr>
          </a:p>
        </p:txBody>
      </p:sp>
      <p:sp>
        <p:nvSpPr>
          <p:cNvPr id="404" name="Google Shape;404;p55"/>
          <p:cNvSpPr/>
          <p:nvPr/>
        </p:nvSpPr>
        <p:spPr>
          <a:xfrm>
            <a:off x="194250" y="3800466"/>
            <a:ext cx="303300" cy="293100"/>
          </a:xfrm>
          <a:prstGeom prst="rightArrow">
            <a:avLst>
              <a:gd fmla="val 50000" name="adj1"/>
              <a:gd fmla="val 50000" name="adj2"/>
            </a:avLst>
          </a:prstGeom>
          <a:solidFill>
            <a:schemeClr val="accent6"/>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6"/>
          <p:cNvSpPr txBox="1"/>
          <p:nvPr>
            <p:ph type="title"/>
          </p:nvPr>
        </p:nvSpPr>
        <p:spPr>
          <a:xfrm>
            <a:off x="304225" y="502900"/>
            <a:ext cx="8520600" cy="83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820">
                <a:solidFill>
                  <a:srgbClr val="7030A0"/>
                </a:solidFill>
                <a:latin typeface="Lexend ExtraBold"/>
                <a:ea typeface="Lexend ExtraBold"/>
                <a:cs typeface="Lexend ExtraBold"/>
                <a:sym typeface="Lexend ExtraBold"/>
              </a:rPr>
              <a:t>Questions</a:t>
            </a:r>
            <a:endParaRPr sz="3820">
              <a:solidFill>
                <a:srgbClr val="7030A0"/>
              </a:solidFill>
              <a:latin typeface="Lexend ExtraBold"/>
              <a:ea typeface="Lexend ExtraBold"/>
              <a:cs typeface="Lexend ExtraBold"/>
              <a:sym typeface="Lexend ExtraBold"/>
            </a:endParaRPr>
          </a:p>
        </p:txBody>
      </p:sp>
      <p:pic>
        <p:nvPicPr>
          <p:cNvPr id="410" name="Google Shape;410;p56"/>
          <p:cNvPicPr preferRelativeResize="0"/>
          <p:nvPr/>
        </p:nvPicPr>
        <p:blipFill>
          <a:blip r:embed="rId3">
            <a:alphaModFix/>
          </a:blip>
          <a:stretch>
            <a:fillRect/>
          </a:stretch>
        </p:blipFill>
        <p:spPr>
          <a:xfrm>
            <a:off x="-6875" y="0"/>
            <a:ext cx="9017600" cy="597000"/>
          </a:xfrm>
          <a:prstGeom prst="rect">
            <a:avLst/>
          </a:prstGeom>
          <a:noFill/>
          <a:ln>
            <a:noFill/>
          </a:ln>
        </p:spPr>
      </p:pic>
      <p:sp>
        <p:nvSpPr>
          <p:cNvPr id="411" name="Google Shape;411;p56"/>
          <p:cNvSpPr txBox="1"/>
          <p:nvPr/>
        </p:nvSpPr>
        <p:spPr>
          <a:xfrm>
            <a:off x="55413" y="3302325"/>
            <a:ext cx="3003900" cy="79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561561"/>
                </a:solidFill>
                <a:latin typeface="Lexend"/>
                <a:ea typeface="Lexend"/>
                <a:cs typeface="Lexend"/>
                <a:sym typeface="Lexend"/>
              </a:rPr>
              <a:t>Marisa D</a:t>
            </a:r>
            <a:r>
              <a:rPr b="1" lang="en" sz="1100">
                <a:solidFill>
                  <a:srgbClr val="561561"/>
                </a:solidFill>
                <a:highlight>
                  <a:srgbClr val="FFFFFF"/>
                </a:highlight>
                <a:latin typeface="Lexend"/>
                <a:ea typeface="Lexend"/>
                <a:cs typeface="Lexend"/>
                <a:sym typeface="Lexend"/>
              </a:rPr>
              <a:t>í</a:t>
            </a:r>
            <a:r>
              <a:rPr b="1" lang="en" sz="1100">
                <a:solidFill>
                  <a:srgbClr val="561561"/>
                </a:solidFill>
                <a:latin typeface="Lexend"/>
                <a:ea typeface="Lexend"/>
                <a:cs typeface="Lexend"/>
                <a:sym typeface="Lexend"/>
              </a:rPr>
              <a:t>az (she/her)</a:t>
            </a:r>
            <a:endParaRPr b="1" sz="1100">
              <a:solidFill>
                <a:srgbClr val="561561"/>
              </a:solidFill>
              <a:latin typeface="Lexend"/>
              <a:ea typeface="Lexend"/>
              <a:cs typeface="Lexend"/>
              <a:sym typeface="Lexend"/>
            </a:endParaRPr>
          </a:p>
          <a:p>
            <a:pPr indent="0" lvl="0" marL="0" rtl="0" algn="ctr">
              <a:spcBef>
                <a:spcPts val="0"/>
              </a:spcBef>
              <a:spcAft>
                <a:spcPts val="0"/>
              </a:spcAft>
              <a:buNone/>
            </a:pPr>
            <a:r>
              <a:rPr i="1" lang="en" sz="1000">
                <a:solidFill>
                  <a:srgbClr val="561561"/>
                </a:solidFill>
                <a:highlight>
                  <a:srgbClr val="FFFFFF"/>
                </a:highlight>
                <a:latin typeface="Lexend"/>
                <a:ea typeface="Lexend"/>
                <a:cs typeface="Lexend"/>
                <a:sym typeface="Lexend"/>
              </a:rPr>
              <a:t>Director, Immigrant Worker Justice Program </a:t>
            </a:r>
            <a:endParaRPr i="1" sz="1000">
              <a:solidFill>
                <a:srgbClr val="561561"/>
              </a:solidFill>
              <a:latin typeface="Lexend"/>
              <a:ea typeface="Lexend"/>
              <a:cs typeface="Lexend"/>
              <a:sym typeface="Lexend"/>
            </a:endParaRPr>
          </a:p>
          <a:p>
            <a:pPr indent="0" lvl="0" marL="0" rtl="0" algn="ctr">
              <a:spcBef>
                <a:spcPts val="0"/>
              </a:spcBef>
              <a:spcAft>
                <a:spcPts val="0"/>
              </a:spcAft>
              <a:buNone/>
            </a:pPr>
            <a:r>
              <a:rPr lang="en" sz="1000">
                <a:solidFill>
                  <a:srgbClr val="561561"/>
                </a:solidFill>
                <a:latin typeface="Lexend"/>
                <a:ea typeface="Lexend"/>
                <a:cs typeface="Lexend"/>
                <a:sym typeface="Lexend"/>
              </a:rPr>
              <a:t>National Employment Law Project</a:t>
            </a:r>
            <a:endParaRPr sz="1000">
              <a:solidFill>
                <a:srgbClr val="561561"/>
              </a:solidFill>
              <a:latin typeface="Lexend"/>
              <a:ea typeface="Lexend"/>
              <a:cs typeface="Lexend"/>
              <a:sym typeface="Lexend"/>
            </a:endParaRPr>
          </a:p>
          <a:p>
            <a:pPr indent="0" lvl="0" marL="0" rtl="0" algn="ctr">
              <a:spcBef>
                <a:spcPts val="0"/>
              </a:spcBef>
              <a:spcAft>
                <a:spcPts val="0"/>
              </a:spcAft>
              <a:buNone/>
            </a:pPr>
            <a:r>
              <a:t/>
            </a:r>
            <a:endParaRPr sz="1100">
              <a:solidFill>
                <a:srgbClr val="561561"/>
              </a:solidFill>
              <a:latin typeface="Lexend"/>
              <a:ea typeface="Lexend"/>
              <a:cs typeface="Lexend"/>
              <a:sym typeface="Lexend"/>
            </a:endParaRPr>
          </a:p>
        </p:txBody>
      </p:sp>
      <p:sp>
        <p:nvSpPr>
          <p:cNvPr id="412" name="Google Shape;412;p56"/>
          <p:cNvSpPr txBox="1"/>
          <p:nvPr/>
        </p:nvSpPr>
        <p:spPr>
          <a:xfrm>
            <a:off x="5975213" y="3302325"/>
            <a:ext cx="3029400" cy="791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100">
                <a:solidFill>
                  <a:srgbClr val="561561"/>
                </a:solidFill>
                <a:highlight>
                  <a:srgbClr val="FFFFFF"/>
                </a:highlight>
                <a:latin typeface="Lexend"/>
                <a:ea typeface="Lexend"/>
                <a:cs typeface="Lexend"/>
                <a:sym typeface="Lexend"/>
              </a:rPr>
              <a:t>Adilene Nuñez Huang </a:t>
            </a:r>
            <a:r>
              <a:rPr b="1" lang="en" sz="1100">
                <a:solidFill>
                  <a:srgbClr val="561561"/>
                </a:solidFill>
                <a:latin typeface="Lexend"/>
                <a:ea typeface="Lexend"/>
                <a:cs typeface="Lexend"/>
                <a:sym typeface="Lexend"/>
              </a:rPr>
              <a:t>(she/her)</a:t>
            </a:r>
            <a:endParaRPr b="1" sz="1100">
              <a:solidFill>
                <a:srgbClr val="561561"/>
              </a:solidFill>
              <a:latin typeface="Lexend"/>
              <a:ea typeface="Lexend"/>
              <a:cs typeface="Lexend"/>
              <a:sym typeface="Lexend"/>
            </a:endParaRPr>
          </a:p>
          <a:p>
            <a:pPr indent="0" lvl="0" marL="0" rtl="0" algn="ctr">
              <a:spcBef>
                <a:spcPts val="0"/>
              </a:spcBef>
              <a:spcAft>
                <a:spcPts val="0"/>
              </a:spcAft>
              <a:buClr>
                <a:schemeClr val="dk1"/>
              </a:buClr>
              <a:buSzPts val="1100"/>
              <a:buFont typeface="Arial"/>
              <a:buNone/>
            </a:pPr>
            <a:r>
              <a:rPr i="1" lang="en" sz="1000">
                <a:solidFill>
                  <a:srgbClr val="561561"/>
                </a:solidFill>
                <a:latin typeface="Lexend"/>
                <a:ea typeface="Lexend"/>
                <a:cs typeface="Lexend"/>
                <a:sym typeface="Lexend"/>
              </a:rPr>
              <a:t>Director of Client Experience</a:t>
            </a:r>
            <a:endParaRPr i="1" sz="1000">
              <a:solidFill>
                <a:srgbClr val="561561"/>
              </a:solidFill>
              <a:latin typeface="Lexend"/>
              <a:ea typeface="Lexend"/>
              <a:cs typeface="Lexend"/>
              <a:sym typeface="Lexend"/>
            </a:endParaRPr>
          </a:p>
          <a:p>
            <a:pPr indent="0" lvl="0" marL="0" rtl="0" algn="ctr">
              <a:lnSpc>
                <a:spcPct val="100000"/>
              </a:lnSpc>
              <a:spcBef>
                <a:spcPts val="0"/>
              </a:spcBef>
              <a:spcAft>
                <a:spcPts val="0"/>
              </a:spcAft>
              <a:buNone/>
            </a:pPr>
            <a:r>
              <a:rPr lang="en" sz="1000">
                <a:solidFill>
                  <a:srgbClr val="561561"/>
                </a:solidFill>
                <a:latin typeface="Lexend"/>
                <a:ea typeface="Lexend"/>
                <a:cs typeface="Lexend"/>
                <a:sym typeface="Lexend"/>
              </a:rPr>
              <a:t>Tahirih Justice Center</a:t>
            </a:r>
            <a:endParaRPr sz="1000">
              <a:solidFill>
                <a:srgbClr val="561561"/>
              </a:solidFill>
              <a:latin typeface="Lexend"/>
              <a:ea typeface="Lexend"/>
              <a:cs typeface="Lexend"/>
              <a:sym typeface="Lexend"/>
            </a:endParaRPr>
          </a:p>
          <a:p>
            <a:pPr indent="0" lvl="0" marL="0" rtl="0" algn="ctr">
              <a:lnSpc>
                <a:spcPct val="158823"/>
              </a:lnSpc>
              <a:spcBef>
                <a:spcPts val="1800"/>
              </a:spcBef>
              <a:spcAft>
                <a:spcPts val="0"/>
              </a:spcAft>
              <a:buClr>
                <a:schemeClr val="dk1"/>
              </a:buClr>
              <a:buSzPts val="1100"/>
              <a:buFont typeface="Arial"/>
              <a:buNone/>
            </a:pPr>
            <a:r>
              <a:t/>
            </a:r>
            <a:endParaRPr b="1" i="1" sz="1100">
              <a:solidFill>
                <a:srgbClr val="561561"/>
              </a:solidFill>
              <a:highlight>
                <a:srgbClr val="FFFFFF"/>
              </a:highlight>
              <a:latin typeface="Lexend"/>
              <a:ea typeface="Lexend"/>
              <a:cs typeface="Lexend"/>
              <a:sym typeface="Lexend"/>
            </a:endParaRPr>
          </a:p>
          <a:p>
            <a:pPr indent="0" lvl="0" marL="0" rtl="0" algn="l">
              <a:lnSpc>
                <a:spcPct val="115000"/>
              </a:lnSpc>
              <a:spcBef>
                <a:spcPts val="1100"/>
              </a:spcBef>
              <a:spcAft>
                <a:spcPts val="0"/>
              </a:spcAft>
              <a:buClr>
                <a:schemeClr val="dk1"/>
              </a:buClr>
              <a:buSzPts val="1100"/>
              <a:buFont typeface="Arial"/>
              <a:buNone/>
            </a:pPr>
            <a:r>
              <a:t/>
            </a:r>
            <a:endParaRPr sz="1100">
              <a:solidFill>
                <a:schemeClr val="dk1"/>
              </a:solidFill>
            </a:endParaRPr>
          </a:p>
          <a:p>
            <a:pPr indent="0" lvl="0" marL="0" rtl="0" algn="ctr">
              <a:spcBef>
                <a:spcPts val="0"/>
              </a:spcBef>
              <a:spcAft>
                <a:spcPts val="0"/>
              </a:spcAft>
              <a:buNone/>
            </a:pPr>
            <a:r>
              <a:t/>
            </a:r>
            <a:endParaRPr i="1" sz="1000">
              <a:solidFill>
                <a:srgbClr val="561561"/>
              </a:solidFill>
              <a:latin typeface="Lexend"/>
              <a:ea typeface="Lexend"/>
              <a:cs typeface="Lexend"/>
              <a:sym typeface="Lexend"/>
            </a:endParaRPr>
          </a:p>
        </p:txBody>
      </p:sp>
      <p:sp>
        <p:nvSpPr>
          <p:cNvPr id="413" name="Google Shape;413;p56"/>
          <p:cNvSpPr txBox="1"/>
          <p:nvPr/>
        </p:nvSpPr>
        <p:spPr>
          <a:xfrm>
            <a:off x="3394150" y="3302325"/>
            <a:ext cx="1892100" cy="59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561561"/>
                </a:solidFill>
                <a:latin typeface="Lexend"/>
                <a:ea typeface="Lexend"/>
                <a:cs typeface="Lexend"/>
                <a:sym typeface="Lexend"/>
              </a:rPr>
              <a:t>Diana Marin (she/her)</a:t>
            </a:r>
            <a:endParaRPr b="1" sz="1100">
              <a:solidFill>
                <a:srgbClr val="561561"/>
              </a:solidFill>
              <a:latin typeface="Lexend"/>
              <a:ea typeface="Lexend"/>
              <a:cs typeface="Lexend"/>
              <a:sym typeface="Lexend"/>
            </a:endParaRPr>
          </a:p>
          <a:p>
            <a:pPr indent="0" lvl="0" marL="0" rtl="0" algn="ctr">
              <a:spcBef>
                <a:spcPts val="0"/>
              </a:spcBef>
              <a:spcAft>
                <a:spcPts val="0"/>
              </a:spcAft>
              <a:buNone/>
            </a:pPr>
            <a:r>
              <a:rPr i="1" lang="en" sz="1000">
                <a:solidFill>
                  <a:srgbClr val="561561"/>
                </a:solidFill>
                <a:latin typeface="Lexend"/>
                <a:ea typeface="Lexend"/>
                <a:cs typeface="Lexend"/>
                <a:sym typeface="Lexend"/>
              </a:rPr>
              <a:t>Senior Counsel</a:t>
            </a:r>
            <a:endParaRPr i="1" sz="1000">
              <a:solidFill>
                <a:srgbClr val="561561"/>
              </a:solidFill>
              <a:latin typeface="Lexend"/>
              <a:ea typeface="Lexend"/>
              <a:cs typeface="Lexend"/>
              <a:sym typeface="Lexend"/>
            </a:endParaRPr>
          </a:p>
          <a:p>
            <a:pPr indent="0" lvl="0" marL="0" rtl="0" algn="ctr">
              <a:spcBef>
                <a:spcPts val="0"/>
              </a:spcBef>
              <a:spcAft>
                <a:spcPts val="0"/>
              </a:spcAft>
              <a:buNone/>
            </a:pPr>
            <a:r>
              <a:rPr lang="en" sz="1000">
                <a:solidFill>
                  <a:srgbClr val="561561"/>
                </a:solidFill>
                <a:latin typeface="Lexend"/>
                <a:ea typeface="Lexend"/>
                <a:cs typeface="Lexend"/>
                <a:sym typeface="Lexend"/>
              </a:rPr>
              <a:t>Blanchard Walker PLLC</a:t>
            </a:r>
            <a:endParaRPr sz="1000">
              <a:solidFill>
                <a:srgbClr val="561561"/>
              </a:solidFill>
              <a:latin typeface="Lexend"/>
              <a:ea typeface="Lexend"/>
              <a:cs typeface="Lexend"/>
              <a:sym typeface="Lexend"/>
            </a:endParaRPr>
          </a:p>
          <a:p>
            <a:pPr indent="0" lvl="0" marL="0" rtl="0" algn="ctr">
              <a:spcBef>
                <a:spcPts val="0"/>
              </a:spcBef>
              <a:spcAft>
                <a:spcPts val="0"/>
              </a:spcAft>
              <a:buNone/>
            </a:pPr>
            <a:r>
              <a:t/>
            </a:r>
            <a:endParaRPr sz="1000">
              <a:solidFill>
                <a:srgbClr val="561561"/>
              </a:solidFill>
              <a:latin typeface="Lexend"/>
              <a:ea typeface="Lexend"/>
              <a:cs typeface="Lexend"/>
              <a:sym typeface="Lexend"/>
            </a:endParaRPr>
          </a:p>
          <a:p>
            <a:pPr indent="0" lvl="0" marL="0" rtl="0" algn="ctr">
              <a:spcBef>
                <a:spcPts val="0"/>
              </a:spcBef>
              <a:spcAft>
                <a:spcPts val="0"/>
              </a:spcAft>
              <a:buNone/>
            </a:pPr>
            <a:r>
              <a:t/>
            </a:r>
            <a:endParaRPr sz="1100">
              <a:solidFill>
                <a:srgbClr val="561561"/>
              </a:solidFill>
              <a:latin typeface="Lexend"/>
              <a:ea typeface="Lexend"/>
              <a:cs typeface="Lexend"/>
              <a:sym typeface="Lexend"/>
            </a:endParaRPr>
          </a:p>
        </p:txBody>
      </p:sp>
      <p:sp>
        <p:nvSpPr>
          <p:cNvPr id="414" name="Google Shape;414;p5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pic>
        <p:nvPicPr>
          <p:cNvPr id="415" name="Google Shape;415;p56" title="Marisa Diaz Web Headshot.jpg"/>
          <p:cNvPicPr preferRelativeResize="0"/>
          <p:nvPr/>
        </p:nvPicPr>
        <p:blipFill rotWithShape="1">
          <a:blip r:embed="rId4">
            <a:alphaModFix/>
          </a:blip>
          <a:srcRect b="0" l="18072" r="15557" t="0"/>
          <a:stretch/>
        </p:blipFill>
        <p:spPr>
          <a:xfrm>
            <a:off x="543400" y="1252850"/>
            <a:ext cx="2027924" cy="2037850"/>
          </a:xfrm>
          <a:prstGeom prst="rect">
            <a:avLst/>
          </a:prstGeom>
          <a:noFill/>
          <a:ln cap="flat" cmpd="sng" w="28575">
            <a:solidFill>
              <a:schemeClr val="dk1"/>
            </a:solidFill>
            <a:prstDash val="solid"/>
            <a:round/>
            <a:headEnd len="sm" w="sm" type="none"/>
            <a:tailEnd len="sm" w="sm" type="none"/>
          </a:ln>
        </p:spPr>
      </p:pic>
      <p:pic>
        <p:nvPicPr>
          <p:cNvPr id="416" name="Google Shape;416;p56" title="IMG_8764.jpg"/>
          <p:cNvPicPr preferRelativeResize="0"/>
          <p:nvPr/>
        </p:nvPicPr>
        <p:blipFill rotWithShape="1">
          <a:blip r:embed="rId5">
            <a:alphaModFix/>
          </a:blip>
          <a:srcRect b="13449" l="17197" r="16117" t="0"/>
          <a:stretch/>
        </p:blipFill>
        <p:spPr>
          <a:xfrm>
            <a:off x="3394150" y="1227348"/>
            <a:ext cx="1987651" cy="2063352"/>
          </a:xfrm>
          <a:prstGeom prst="rect">
            <a:avLst/>
          </a:prstGeom>
          <a:noFill/>
          <a:ln cap="flat" cmpd="sng" w="28575">
            <a:solidFill>
              <a:schemeClr val="dk1"/>
            </a:solidFill>
            <a:prstDash val="solid"/>
            <a:round/>
            <a:headEnd len="sm" w="sm" type="none"/>
            <a:tailEnd len="sm" w="sm" type="none"/>
          </a:ln>
        </p:spPr>
      </p:pic>
      <p:pic>
        <p:nvPicPr>
          <p:cNvPr id="417" name="Google Shape;417;p56" title="ANH Headshot.jpeg"/>
          <p:cNvPicPr preferRelativeResize="0"/>
          <p:nvPr/>
        </p:nvPicPr>
        <p:blipFill rotWithShape="1">
          <a:blip r:embed="rId6">
            <a:alphaModFix/>
          </a:blip>
          <a:srcRect b="14015" l="0" r="0" t="0"/>
          <a:stretch/>
        </p:blipFill>
        <p:spPr>
          <a:xfrm>
            <a:off x="6590050" y="1219525"/>
            <a:ext cx="1799724" cy="2063350"/>
          </a:xfrm>
          <a:prstGeom prst="rect">
            <a:avLst/>
          </a:prstGeom>
          <a:noFill/>
          <a:ln cap="flat" cmpd="sng" w="28575">
            <a:solidFill>
              <a:schemeClr val="dk1"/>
            </a:solidFill>
            <a:prstDash val="solid"/>
            <a:round/>
            <a:headEnd len="sm" w="sm" type="none"/>
            <a:tailEnd len="sm" w="sm" type="none"/>
          </a:ln>
        </p:spPr>
      </p:pic>
      <p:pic>
        <p:nvPicPr>
          <p:cNvPr id="418" name="Google Shape;418;p56"/>
          <p:cNvPicPr preferRelativeResize="0"/>
          <p:nvPr/>
        </p:nvPicPr>
        <p:blipFill>
          <a:blip r:embed="rId7">
            <a:alphaModFix/>
          </a:blip>
          <a:stretch>
            <a:fillRect/>
          </a:stretch>
        </p:blipFill>
        <p:spPr>
          <a:xfrm>
            <a:off x="3082975" y="4225850"/>
            <a:ext cx="2610000" cy="400200"/>
          </a:xfrm>
          <a:prstGeom prst="rect">
            <a:avLst/>
          </a:prstGeom>
          <a:noFill/>
          <a:ln>
            <a:noFill/>
          </a:ln>
        </p:spPr>
      </p:pic>
      <p:pic>
        <p:nvPicPr>
          <p:cNvPr id="419" name="Google Shape;419;p56"/>
          <p:cNvPicPr preferRelativeResize="0"/>
          <p:nvPr/>
        </p:nvPicPr>
        <p:blipFill>
          <a:blip r:embed="rId8">
            <a:alphaModFix/>
          </a:blip>
          <a:stretch>
            <a:fillRect/>
          </a:stretch>
        </p:blipFill>
        <p:spPr>
          <a:xfrm>
            <a:off x="6496100" y="3986271"/>
            <a:ext cx="1987650" cy="993825"/>
          </a:xfrm>
          <a:prstGeom prst="rect">
            <a:avLst/>
          </a:prstGeom>
          <a:noFill/>
          <a:ln>
            <a:noFill/>
          </a:ln>
        </p:spPr>
      </p:pic>
      <p:pic>
        <p:nvPicPr>
          <p:cNvPr id="420" name="Google Shape;420;p56"/>
          <p:cNvPicPr preferRelativeResize="0"/>
          <p:nvPr/>
        </p:nvPicPr>
        <p:blipFill>
          <a:blip r:embed="rId9">
            <a:alphaModFix/>
          </a:blip>
          <a:stretch>
            <a:fillRect/>
          </a:stretch>
        </p:blipFill>
        <p:spPr>
          <a:xfrm>
            <a:off x="370600" y="4068400"/>
            <a:ext cx="2258808" cy="7151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id="425" name="Google Shape;425;p57"/>
          <p:cNvPicPr preferRelativeResize="0"/>
          <p:nvPr/>
        </p:nvPicPr>
        <p:blipFill>
          <a:blip r:embed="rId3">
            <a:alphaModFix/>
          </a:blip>
          <a:stretch>
            <a:fillRect/>
          </a:stretch>
        </p:blipFill>
        <p:spPr>
          <a:xfrm>
            <a:off x="-6875" y="0"/>
            <a:ext cx="9017600" cy="597000"/>
          </a:xfrm>
          <a:prstGeom prst="rect">
            <a:avLst/>
          </a:prstGeom>
          <a:noFill/>
          <a:ln>
            <a:noFill/>
          </a:ln>
        </p:spPr>
      </p:pic>
      <p:sp>
        <p:nvSpPr>
          <p:cNvPr id="426" name="Google Shape;426;p57"/>
          <p:cNvSpPr txBox="1"/>
          <p:nvPr/>
        </p:nvSpPr>
        <p:spPr>
          <a:xfrm>
            <a:off x="129150" y="656225"/>
            <a:ext cx="2456700" cy="11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700">
              <a:solidFill>
                <a:schemeClr val="dk1"/>
              </a:solidFill>
              <a:latin typeface="Lexend"/>
              <a:ea typeface="Lexend"/>
              <a:cs typeface="Lexend"/>
              <a:sym typeface="Lexend"/>
            </a:endParaRPr>
          </a:p>
        </p:txBody>
      </p:sp>
      <p:sp>
        <p:nvSpPr>
          <p:cNvPr id="427" name="Google Shape;427;p57"/>
          <p:cNvSpPr txBox="1"/>
          <p:nvPr/>
        </p:nvSpPr>
        <p:spPr>
          <a:xfrm>
            <a:off x="1091525" y="695650"/>
            <a:ext cx="6820800" cy="11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Lexend"/>
                <a:ea typeface="Lexend"/>
                <a:cs typeface="Lexend"/>
                <a:sym typeface="Lexend"/>
              </a:rPr>
              <a:t>Join the Legal Network for Gender Equity (and invite your friends)!</a:t>
            </a:r>
            <a:endParaRPr b="1" sz="2400">
              <a:solidFill>
                <a:schemeClr val="dk1"/>
              </a:solidFill>
              <a:latin typeface="Lexend"/>
              <a:ea typeface="Lexend"/>
              <a:cs typeface="Lexend"/>
              <a:sym typeface="Lexend"/>
            </a:endParaRPr>
          </a:p>
        </p:txBody>
      </p:sp>
      <p:sp>
        <p:nvSpPr>
          <p:cNvPr id="428" name="Google Shape;428;p57"/>
          <p:cNvSpPr txBox="1"/>
          <p:nvPr/>
        </p:nvSpPr>
        <p:spPr>
          <a:xfrm>
            <a:off x="2796113" y="1811650"/>
            <a:ext cx="30000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u="sng">
                <a:solidFill>
                  <a:schemeClr val="hlink"/>
                </a:solidFill>
                <a:latin typeface="Lexend"/>
                <a:ea typeface="Lexend"/>
                <a:cs typeface="Lexend"/>
                <a:sym typeface="Lexend"/>
                <a:hlinkClick r:id="rId4"/>
              </a:rPr>
              <a:t>nwlc.org/legalnetwork</a:t>
            </a:r>
            <a:endParaRPr b="1" sz="1900">
              <a:solidFill>
                <a:schemeClr val="dk1"/>
              </a:solidFill>
              <a:latin typeface="Lexend"/>
              <a:ea typeface="Lexend"/>
              <a:cs typeface="Lexend"/>
              <a:sym typeface="Lexend"/>
            </a:endParaRPr>
          </a:p>
          <a:p>
            <a:pPr indent="0" lvl="0" marL="0" rtl="0" algn="ctr">
              <a:spcBef>
                <a:spcPts val="0"/>
              </a:spcBef>
              <a:spcAft>
                <a:spcPts val="0"/>
              </a:spcAft>
              <a:buNone/>
            </a:pPr>
            <a:r>
              <a:t/>
            </a:r>
            <a:endParaRPr b="1" sz="1900">
              <a:solidFill>
                <a:schemeClr val="dk1"/>
              </a:solidFill>
              <a:latin typeface="Lexend"/>
              <a:ea typeface="Lexend"/>
              <a:cs typeface="Lexend"/>
              <a:sym typeface="Lexend"/>
            </a:endParaRPr>
          </a:p>
        </p:txBody>
      </p:sp>
      <p:pic>
        <p:nvPicPr>
          <p:cNvPr id="429" name="Google Shape;429;p57"/>
          <p:cNvPicPr preferRelativeResize="0"/>
          <p:nvPr/>
        </p:nvPicPr>
        <p:blipFill rotWithShape="1">
          <a:blip r:embed="rId5">
            <a:alphaModFix/>
          </a:blip>
          <a:srcRect b="0" l="0" r="0" t="3035"/>
          <a:stretch/>
        </p:blipFill>
        <p:spPr>
          <a:xfrm>
            <a:off x="2930606" y="2383900"/>
            <a:ext cx="2731055" cy="1413500"/>
          </a:xfrm>
          <a:prstGeom prst="rect">
            <a:avLst/>
          </a:prstGeom>
          <a:noFill/>
          <a:ln>
            <a:noFill/>
          </a:ln>
        </p:spPr>
      </p:pic>
      <p:sp>
        <p:nvSpPr>
          <p:cNvPr id="430" name="Google Shape;430;p57"/>
          <p:cNvSpPr txBox="1"/>
          <p:nvPr/>
        </p:nvSpPr>
        <p:spPr>
          <a:xfrm>
            <a:off x="7953125" y="3164600"/>
            <a:ext cx="1207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cxnSp>
        <p:nvCxnSpPr>
          <p:cNvPr id="431" name="Google Shape;431;p57"/>
          <p:cNvCxnSpPr/>
          <p:nvPr/>
        </p:nvCxnSpPr>
        <p:spPr>
          <a:xfrm>
            <a:off x="284525" y="1716800"/>
            <a:ext cx="8434800" cy="0"/>
          </a:xfrm>
          <a:prstGeom prst="straightConnector1">
            <a:avLst/>
          </a:prstGeom>
          <a:noFill/>
          <a:ln cap="flat" cmpd="sng" w="9525">
            <a:solidFill>
              <a:srgbClr val="7030A0"/>
            </a:solidFill>
            <a:prstDash val="solid"/>
            <a:round/>
            <a:headEnd len="med" w="med" type="none"/>
            <a:tailEnd len="med" w="med" type="none"/>
          </a:ln>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pic>
        <p:nvPicPr>
          <p:cNvPr id="436" name="Google Shape;436;p58"/>
          <p:cNvPicPr preferRelativeResize="0"/>
          <p:nvPr/>
        </p:nvPicPr>
        <p:blipFill>
          <a:blip r:embed="rId3">
            <a:alphaModFix/>
          </a:blip>
          <a:stretch>
            <a:fillRect/>
          </a:stretch>
        </p:blipFill>
        <p:spPr>
          <a:xfrm>
            <a:off x="-6875" y="0"/>
            <a:ext cx="9017600" cy="597000"/>
          </a:xfrm>
          <a:prstGeom prst="rect">
            <a:avLst/>
          </a:prstGeom>
          <a:noFill/>
          <a:ln>
            <a:noFill/>
          </a:ln>
        </p:spPr>
      </p:pic>
      <p:cxnSp>
        <p:nvCxnSpPr>
          <p:cNvPr id="437" name="Google Shape;437;p58"/>
          <p:cNvCxnSpPr/>
          <p:nvPr/>
        </p:nvCxnSpPr>
        <p:spPr>
          <a:xfrm>
            <a:off x="4571400" y="580025"/>
            <a:ext cx="0" cy="4572000"/>
          </a:xfrm>
          <a:prstGeom prst="straightConnector1">
            <a:avLst/>
          </a:prstGeom>
          <a:noFill/>
          <a:ln cap="flat" cmpd="sng" w="38100">
            <a:solidFill>
              <a:srgbClr val="7030A0"/>
            </a:solidFill>
            <a:prstDash val="solid"/>
            <a:round/>
            <a:headEnd len="med" w="med" type="none"/>
            <a:tailEnd len="med" w="med" type="none"/>
          </a:ln>
        </p:spPr>
      </p:cxnSp>
      <p:pic>
        <p:nvPicPr>
          <p:cNvPr id="438" name="Google Shape;438;p58"/>
          <p:cNvPicPr preferRelativeResize="0"/>
          <p:nvPr/>
        </p:nvPicPr>
        <p:blipFill>
          <a:blip r:embed="rId4">
            <a:alphaModFix/>
          </a:blip>
          <a:stretch>
            <a:fillRect/>
          </a:stretch>
        </p:blipFill>
        <p:spPr>
          <a:xfrm>
            <a:off x="1262687" y="2186638"/>
            <a:ext cx="2008425" cy="2151887"/>
          </a:xfrm>
          <a:prstGeom prst="rect">
            <a:avLst/>
          </a:prstGeom>
          <a:noFill/>
          <a:ln>
            <a:noFill/>
          </a:ln>
        </p:spPr>
      </p:pic>
      <p:sp>
        <p:nvSpPr>
          <p:cNvPr id="439" name="Google Shape;439;p58"/>
          <p:cNvSpPr txBox="1"/>
          <p:nvPr/>
        </p:nvSpPr>
        <p:spPr>
          <a:xfrm>
            <a:off x="1043550" y="656225"/>
            <a:ext cx="2456700" cy="11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chemeClr val="dk1"/>
                </a:solidFill>
                <a:latin typeface="Lexend"/>
                <a:ea typeface="Lexend"/>
                <a:cs typeface="Lexend"/>
                <a:sym typeface="Lexend"/>
              </a:rPr>
              <a:t>Take our survey!</a:t>
            </a:r>
            <a:endParaRPr b="1" sz="2700">
              <a:solidFill>
                <a:schemeClr val="dk1"/>
              </a:solidFill>
              <a:latin typeface="Lexend"/>
              <a:ea typeface="Lexend"/>
              <a:cs typeface="Lexend"/>
              <a:sym typeface="Lexend"/>
            </a:endParaRPr>
          </a:p>
        </p:txBody>
      </p:sp>
      <p:sp>
        <p:nvSpPr>
          <p:cNvPr id="440" name="Google Shape;440;p58"/>
          <p:cNvSpPr txBox="1"/>
          <p:nvPr/>
        </p:nvSpPr>
        <p:spPr>
          <a:xfrm>
            <a:off x="7953125" y="3164600"/>
            <a:ext cx="1207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cxnSp>
        <p:nvCxnSpPr>
          <p:cNvPr id="441" name="Google Shape;441;p58"/>
          <p:cNvCxnSpPr/>
          <p:nvPr/>
        </p:nvCxnSpPr>
        <p:spPr>
          <a:xfrm>
            <a:off x="1055975" y="1682225"/>
            <a:ext cx="2415000" cy="8400"/>
          </a:xfrm>
          <a:prstGeom prst="straightConnector1">
            <a:avLst/>
          </a:prstGeom>
          <a:noFill/>
          <a:ln cap="flat" cmpd="sng" w="9525">
            <a:solidFill>
              <a:srgbClr val="7030A0"/>
            </a:solidFill>
            <a:prstDash val="solid"/>
            <a:round/>
            <a:headEnd len="med" w="med" type="none"/>
            <a:tailEnd len="med" w="med" type="none"/>
          </a:ln>
        </p:spPr>
      </p:cxnSp>
      <p:pic>
        <p:nvPicPr>
          <p:cNvPr id="442" name="Google Shape;442;p58"/>
          <p:cNvPicPr preferRelativeResize="0"/>
          <p:nvPr/>
        </p:nvPicPr>
        <p:blipFill>
          <a:blip r:embed="rId5">
            <a:alphaModFix/>
          </a:blip>
          <a:stretch>
            <a:fillRect/>
          </a:stretch>
        </p:blipFill>
        <p:spPr>
          <a:xfrm>
            <a:off x="4772675" y="2940313"/>
            <a:ext cx="644550" cy="644550"/>
          </a:xfrm>
          <a:prstGeom prst="rect">
            <a:avLst/>
          </a:prstGeom>
          <a:noFill/>
          <a:ln>
            <a:noFill/>
          </a:ln>
        </p:spPr>
      </p:pic>
      <p:pic>
        <p:nvPicPr>
          <p:cNvPr id="443" name="Google Shape;443;p58"/>
          <p:cNvPicPr preferRelativeResize="0"/>
          <p:nvPr/>
        </p:nvPicPr>
        <p:blipFill>
          <a:blip r:embed="rId6">
            <a:alphaModFix/>
          </a:blip>
          <a:stretch>
            <a:fillRect/>
          </a:stretch>
        </p:blipFill>
        <p:spPr>
          <a:xfrm>
            <a:off x="5171288" y="3849425"/>
            <a:ext cx="702875" cy="702875"/>
          </a:xfrm>
          <a:prstGeom prst="rect">
            <a:avLst/>
          </a:prstGeom>
          <a:noFill/>
          <a:ln>
            <a:noFill/>
          </a:ln>
        </p:spPr>
      </p:pic>
      <p:sp>
        <p:nvSpPr>
          <p:cNvPr id="444" name="Google Shape;444;p58"/>
          <p:cNvSpPr txBox="1"/>
          <p:nvPr/>
        </p:nvSpPr>
        <p:spPr>
          <a:xfrm>
            <a:off x="5784450" y="656225"/>
            <a:ext cx="2539500" cy="11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chemeClr val="dk1"/>
                </a:solidFill>
                <a:latin typeface="Lexend"/>
                <a:ea typeface="Lexend"/>
                <a:cs typeface="Lexend"/>
                <a:sym typeface="Lexend"/>
              </a:rPr>
              <a:t>Follow us on social media!</a:t>
            </a:r>
            <a:endParaRPr b="1" sz="2700">
              <a:solidFill>
                <a:schemeClr val="dk1"/>
              </a:solidFill>
              <a:latin typeface="Lexend"/>
              <a:ea typeface="Lexend"/>
              <a:cs typeface="Lexend"/>
              <a:sym typeface="Lexend"/>
            </a:endParaRPr>
          </a:p>
        </p:txBody>
      </p:sp>
      <p:sp>
        <p:nvSpPr>
          <p:cNvPr id="445" name="Google Shape;445;p58"/>
          <p:cNvSpPr txBox="1"/>
          <p:nvPr/>
        </p:nvSpPr>
        <p:spPr>
          <a:xfrm>
            <a:off x="5871700" y="2067875"/>
            <a:ext cx="1816800" cy="5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Lexend Medium"/>
                <a:ea typeface="Lexend Medium"/>
                <a:cs typeface="Lexend Medium"/>
                <a:sym typeface="Lexend Medium"/>
              </a:rPr>
              <a:t>@nwlc.org</a:t>
            </a:r>
            <a:endParaRPr sz="2000">
              <a:solidFill>
                <a:schemeClr val="dk1"/>
              </a:solidFill>
              <a:latin typeface="Lexend Medium"/>
              <a:ea typeface="Lexend Medium"/>
              <a:cs typeface="Lexend Medium"/>
              <a:sym typeface="Lexend Medium"/>
            </a:endParaRPr>
          </a:p>
        </p:txBody>
      </p:sp>
      <p:sp>
        <p:nvSpPr>
          <p:cNvPr id="446" name="Google Shape;446;p58"/>
          <p:cNvSpPr txBox="1"/>
          <p:nvPr/>
        </p:nvSpPr>
        <p:spPr>
          <a:xfrm>
            <a:off x="5897625" y="3988725"/>
            <a:ext cx="24567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exend Medium"/>
                <a:ea typeface="Lexend Medium"/>
                <a:cs typeface="Lexend Medium"/>
                <a:sym typeface="Lexend Medium"/>
              </a:rPr>
              <a:t>facebook.com/nwlc</a:t>
            </a:r>
            <a:endParaRPr sz="1800">
              <a:solidFill>
                <a:schemeClr val="dk1"/>
              </a:solidFill>
              <a:latin typeface="Lexend Medium"/>
              <a:ea typeface="Lexend Medium"/>
              <a:cs typeface="Lexend Medium"/>
              <a:sym typeface="Lexend Medium"/>
            </a:endParaRPr>
          </a:p>
        </p:txBody>
      </p:sp>
      <p:cxnSp>
        <p:nvCxnSpPr>
          <p:cNvPr id="447" name="Google Shape;447;p58"/>
          <p:cNvCxnSpPr/>
          <p:nvPr/>
        </p:nvCxnSpPr>
        <p:spPr>
          <a:xfrm>
            <a:off x="5642550" y="1619800"/>
            <a:ext cx="2823300" cy="11100"/>
          </a:xfrm>
          <a:prstGeom prst="straightConnector1">
            <a:avLst/>
          </a:prstGeom>
          <a:noFill/>
          <a:ln cap="flat" cmpd="sng" w="9525">
            <a:solidFill>
              <a:srgbClr val="7030A0"/>
            </a:solidFill>
            <a:prstDash val="solid"/>
            <a:round/>
            <a:headEnd len="med" w="med" type="none"/>
            <a:tailEnd len="med" w="med" type="none"/>
          </a:ln>
        </p:spPr>
      </p:cxnSp>
      <p:pic>
        <p:nvPicPr>
          <p:cNvPr id="448" name="Google Shape;448;p58"/>
          <p:cNvPicPr preferRelativeResize="0"/>
          <p:nvPr/>
        </p:nvPicPr>
        <p:blipFill>
          <a:blip r:embed="rId7">
            <a:alphaModFix/>
          </a:blip>
          <a:stretch>
            <a:fillRect/>
          </a:stretch>
        </p:blipFill>
        <p:spPr>
          <a:xfrm>
            <a:off x="5477863" y="2843050"/>
            <a:ext cx="783250" cy="783250"/>
          </a:xfrm>
          <a:prstGeom prst="rect">
            <a:avLst/>
          </a:prstGeom>
          <a:noFill/>
          <a:ln>
            <a:noFill/>
          </a:ln>
        </p:spPr>
      </p:pic>
      <p:sp>
        <p:nvSpPr>
          <p:cNvPr id="449" name="Google Shape;449;p58"/>
          <p:cNvSpPr txBox="1"/>
          <p:nvPr/>
        </p:nvSpPr>
        <p:spPr>
          <a:xfrm>
            <a:off x="6321775" y="3059775"/>
            <a:ext cx="25395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Lexend Medium"/>
                <a:ea typeface="Lexend Medium"/>
                <a:cs typeface="Lexend Medium"/>
                <a:sym typeface="Lexend Medium"/>
              </a:rPr>
              <a:t>@nationalwomenslawcenter</a:t>
            </a:r>
            <a:endParaRPr sz="1300">
              <a:solidFill>
                <a:schemeClr val="dk1"/>
              </a:solidFill>
              <a:latin typeface="Lexend Medium"/>
              <a:ea typeface="Lexend Medium"/>
              <a:cs typeface="Lexend Medium"/>
              <a:sym typeface="Lexend Medium"/>
            </a:endParaRPr>
          </a:p>
        </p:txBody>
      </p:sp>
      <p:sp>
        <p:nvSpPr>
          <p:cNvPr id="450" name="Google Shape;450;p58"/>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451" name="Google Shape;451;p58"/>
          <p:cNvPicPr preferRelativeResize="0"/>
          <p:nvPr/>
        </p:nvPicPr>
        <p:blipFill>
          <a:blip r:embed="rId8">
            <a:alphaModFix/>
          </a:blip>
          <a:stretch>
            <a:fillRect/>
          </a:stretch>
        </p:blipFill>
        <p:spPr>
          <a:xfrm>
            <a:off x="5146629" y="2009026"/>
            <a:ext cx="644550" cy="65585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idx="1" type="body"/>
          </p:nvPr>
        </p:nvSpPr>
        <p:spPr>
          <a:xfrm>
            <a:off x="2742050" y="643000"/>
            <a:ext cx="6192600" cy="4236900"/>
          </a:xfrm>
          <a:prstGeom prst="rect">
            <a:avLst/>
          </a:prstGeom>
        </p:spPr>
        <p:txBody>
          <a:bodyPr anchorCtr="0" anchor="t" bIns="91425" lIns="285750"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Speaker bio 1</a:t>
            </a:r>
            <a:endParaRPr sz="2100">
              <a:solidFill>
                <a:schemeClr val="dk1"/>
              </a:solidFill>
            </a:endParaRPr>
          </a:p>
          <a:p>
            <a:pPr indent="0" lvl="0" marL="0" rtl="0" algn="l">
              <a:spcBef>
                <a:spcPts val="0"/>
              </a:spcBef>
              <a:spcAft>
                <a:spcPts val="0"/>
              </a:spcAft>
              <a:buNone/>
            </a:pPr>
            <a:r>
              <a:t/>
            </a:r>
            <a:endParaRPr sz="643">
              <a:solidFill>
                <a:schemeClr val="dk1"/>
              </a:solidFill>
              <a:highlight>
                <a:srgbClr val="FFFFFF"/>
              </a:highlight>
            </a:endParaRPr>
          </a:p>
          <a:p>
            <a:pPr indent="0" lvl="0" marL="0" rtl="0" algn="l">
              <a:spcBef>
                <a:spcPts val="0"/>
              </a:spcBef>
              <a:spcAft>
                <a:spcPts val="1200"/>
              </a:spcAft>
              <a:buNone/>
            </a:pPr>
            <a:r>
              <a:t/>
            </a:r>
            <a:endParaRPr sz="1900"/>
          </a:p>
        </p:txBody>
      </p:sp>
      <p:sp>
        <p:nvSpPr>
          <p:cNvPr id="107" name="Google Shape;107;p18"/>
          <p:cNvSpPr txBox="1"/>
          <p:nvPr/>
        </p:nvSpPr>
        <p:spPr>
          <a:xfrm>
            <a:off x="334050" y="3277150"/>
            <a:ext cx="86715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solidFill>
                <a:schemeClr val="dk1"/>
              </a:solidFill>
              <a:highlight>
                <a:srgbClr val="FFFFFF"/>
              </a:highlight>
            </a:endParaRPr>
          </a:p>
        </p:txBody>
      </p:sp>
      <p:pic>
        <p:nvPicPr>
          <p:cNvPr id="108" name="Google Shape;108;p18"/>
          <p:cNvPicPr preferRelativeResize="0"/>
          <p:nvPr/>
        </p:nvPicPr>
        <p:blipFill>
          <a:blip r:embed="rId3">
            <a:alphaModFix/>
          </a:blip>
          <a:stretch>
            <a:fillRect/>
          </a:stretch>
        </p:blipFill>
        <p:spPr>
          <a:xfrm>
            <a:off x="-6875" y="0"/>
            <a:ext cx="9017600" cy="597000"/>
          </a:xfrm>
          <a:prstGeom prst="rect">
            <a:avLst/>
          </a:prstGeom>
          <a:noFill/>
          <a:ln>
            <a:noFill/>
          </a:ln>
        </p:spPr>
      </p:pic>
      <p:sp>
        <p:nvSpPr>
          <p:cNvPr id="109" name="Google Shape;109;p18"/>
          <p:cNvSpPr/>
          <p:nvPr/>
        </p:nvSpPr>
        <p:spPr>
          <a:xfrm>
            <a:off x="75" y="597000"/>
            <a:ext cx="9144000" cy="4546500"/>
          </a:xfrm>
          <a:prstGeom prst="rect">
            <a:avLst/>
          </a:prstGeom>
          <a:solidFill>
            <a:srgbClr val="D9D2E9"/>
          </a:solidFill>
          <a:ln cap="flat" cmpd="sng" w="2857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1200"/>
              </a:spcAft>
              <a:buClr>
                <a:schemeClr val="dk1"/>
              </a:buClr>
              <a:buSzPts val="1100"/>
              <a:buFont typeface="Arial"/>
              <a:buNone/>
            </a:pPr>
            <a:r>
              <a:t/>
            </a:r>
            <a:endParaRPr sz="1000">
              <a:solidFill>
                <a:schemeClr val="dk1"/>
              </a:solidFill>
            </a:endParaRPr>
          </a:p>
        </p:txBody>
      </p:sp>
      <p:sp>
        <p:nvSpPr>
          <p:cNvPr id="110" name="Google Shape;110;p18"/>
          <p:cNvSpPr txBox="1"/>
          <p:nvPr/>
        </p:nvSpPr>
        <p:spPr>
          <a:xfrm>
            <a:off x="2228200" y="778950"/>
            <a:ext cx="6517800" cy="4070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0"/>
              </a:spcAft>
              <a:buClr>
                <a:schemeClr val="dk1"/>
              </a:buClr>
              <a:buSzPts val="1100"/>
              <a:buFont typeface="Arial"/>
              <a:buNone/>
            </a:pPr>
            <a:r>
              <a:rPr b="1" lang="en" sz="1600">
                <a:solidFill>
                  <a:schemeClr val="dk1"/>
                </a:solidFill>
                <a:latin typeface="Lexend"/>
                <a:ea typeface="Lexend"/>
                <a:cs typeface="Lexend"/>
                <a:sym typeface="Lexend"/>
              </a:rPr>
              <a:t>Diana Marin</a:t>
            </a:r>
            <a:r>
              <a:rPr lang="en" sz="1600">
                <a:solidFill>
                  <a:schemeClr val="dk1"/>
                </a:solidFill>
                <a:latin typeface="Lexend Medium"/>
                <a:ea typeface="Lexend Medium"/>
                <a:cs typeface="Lexend Medium"/>
                <a:sym typeface="Lexend Medium"/>
              </a:rPr>
              <a:t> (she/her) is </a:t>
            </a:r>
            <a:r>
              <a:rPr lang="en" sz="1500">
                <a:solidFill>
                  <a:schemeClr val="dk1"/>
                </a:solidFill>
                <a:latin typeface="Lexend"/>
                <a:ea typeface="Lexend"/>
                <a:cs typeface="Lexend"/>
                <a:sym typeface="Lexend"/>
              </a:rPr>
              <a:t>is a Senior Counsel at Blanchard Walker PLLC. Her legal career has been dedicated to vindicating the rights of vulnerable workers at the intersection of immigration and employment law. She has litigated sexual harassment cases on behalf of immigrant women and women in male-dominated industries. Diana’s movement lawyering approach to legal advocacy was developed in New York City, where she worked alongside grassroots community organizers to fulfill their policy and advocacy goals. Diana has represented diverse groups of workers across many industries, including farmworkers, food workers, day laborers, and domestic workers. Diana currently focuses on impact litigation and complex employment matters on behalf of Michigan workers.</a:t>
            </a:r>
            <a:endParaRPr sz="1500">
              <a:solidFill>
                <a:schemeClr val="dk1"/>
              </a:solidFill>
              <a:latin typeface="Lexend"/>
              <a:ea typeface="Lexend"/>
              <a:cs typeface="Lexend"/>
              <a:sym typeface="Lexend"/>
            </a:endParaRPr>
          </a:p>
          <a:p>
            <a:pPr indent="0" lvl="0" marL="0" rtl="0" algn="l">
              <a:spcBef>
                <a:spcPts val="1200"/>
              </a:spcBef>
              <a:spcAft>
                <a:spcPts val="0"/>
              </a:spcAft>
              <a:buNone/>
            </a:pPr>
            <a:r>
              <a:t/>
            </a:r>
            <a:endParaRPr sz="1800">
              <a:solidFill>
                <a:schemeClr val="dk2"/>
              </a:solidFill>
            </a:endParaRPr>
          </a:p>
        </p:txBody>
      </p:sp>
      <p:pic>
        <p:nvPicPr>
          <p:cNvPr id="111" name="Google Shape;111;p18" title="IMG_8764.jpg"/>
          <p:cNvPicPr preferRelativeResize="0"/>
          <p:nvPr/>
        </p:nvPicPr>
        <p:blipFill rotWithShape="1">
          <a:blip r:embed="rId4">
            <a:alphaModFix/>
          </a:blip>
          <a:srcRect b="0" l="17197" r="16117" t="0"/>
          <a:stretch/>
        </p:blipFill>
        <p:spPr>
          <a:xfrm>
            <a:off x="144075" y="893125"/>
            <a:ext cx="1987661" cy="2384023"/>
          </a:xfrm>
          <a:prstGeom prst="rect">
            <a:avLst/>
          </a:prstGeom>
          <a:noFill/>
          <a:ln cap="flat" cmpd="sng" w="28575">
            <a:solidFill>
              <a:schemeClr val="dk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248500" y="540688"/>
            <a:ext cx="8520600" cy="51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020">
                <a:solidFill>
                  <a:srgbClr val="561561"/>
                </a:solidFill>
                <a:latin typeface="Lexend ExtraBold"/>
                <a:ea typeface="Lexend ExtraBold"/>
                <a:cs typeface="Lexend ExtraBold"/>
                <a:sym typeface="Lexend ExtraBold"/>
              </a:rPr>
              <a:t>Today’s Agenda</a:t>
            </a:r>
            <a:endParaRPr sz="3020">
              <a:solidFill>
                <a:srgbClr val="561561"/>
              </a:solidFill>
              <a:latin typeface="Lexend ExtraBold"/>
              <a:ea typeface="Lexend ExtraBold"/>
              <a:cs typeface="Lexend ExtraBold"/>
              <a:sym typeface="Lexend ExtraBold"/>
            </a:endParaRPr>
          </a:p>
        </p:txBody>
      </p:sp>
      <p:pic>
        <p:nvPicPr>
          <p:cNvPr id="117" name="Google Shape;117;p19"/>
          <p:cNvPicPr preferRelativeResize="0"/>
          <p:nvPr/>
        </p:nvPicPr>
        <p:blipFill>
          <a:blip r:embed="rId3">
            <a:alphaModFix/>
          </a:blip>
          <a:stretch>
            <a:fillRect/>
          </a:stretch>
        </p:blipFill>
        <p:spPr>
          <a:xfrm>
            <a:off x="0" y="0"/>
            <a:ext cx="9017600" cy="597000"/>
          </a:xfrm>
          <a:prstGeom prst="rect">
            <a:avLst/>
          </a:prstGeom>
          <a:noFill/>
          <a:ln>
            <a:noFill/>
          </a:ln>
        </p:spPr>
      </p:pic>
      <p:sp>
        <p:nvSpPr>
          <p:cNvPr id="118" name="Google Shape;118;p19"/>
          <p:cNvSpPr/>
          <p:nvPr/>
        </p:nvSpPr>
        <p:spPr>
          <a:xfrm>
            <a:off x="2073650" y="1299357"/>
            <a:ext cx="6387600" cy="515700"/>
          </a:xfrm>
          <a:prstGeom prst="rect">
            <a:avLst/>
          </a:prstGeom>
          <a:solidFill>
            <a:srgbClr val="7030A0"/>
          </a:solidFill>
          <a:ln cap="flat" cmpd="sng" w="9525">
            <a:solidFill>
              <a:srgbClr val="56156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lt1"/>
                </a:solidFill>
                <a:latin typeface="Lexend SemiBold"/>
                <a:ea typeface="Lexend SemiBold"/>
                <a:cs typeface="Lexend SemiBold"/>
                <a:sym typeface="Lexend SemiBold"/>
              </a:rPr>
              <a:t>Current policies and practices impacting </a:t>
            </a:r>
            <a:endParaRPr sz="1700">
              <a:solidFill>
                <a:schemeClr val="lt1"/>
              </a:solidFill>
              <a:latin typeface="Lexend SemiBold"/>
              <a:ea typeface="Lexend SemiBold"/>
              <a:cs typeface="Lexend SemiBold"/>
              <a:sym typeface="Lexend SemiBold"/>
            </a:endParaRPr>
          </a:p>
          <a:p>
            <a:pPr indent="0" lvl="0" marL="0" rtl="0" algn="ctr">
              <a:spcBef>
                <a:spcPts val="0"/>
              </a:spcBef>
              <a:spcAft>
                <a:spcPts val="0"/>
              </a:spcAft>
              <a:buNone/>
            </a:pPr>
            <a:r>
              <a:rPr lang="en" sz="1700">
                <a:solidFill>
                  <a:schemeClr val="lt1"/>
                </a:solidFill>
                <a:latin typeface="Lexend SemiBold"/>
                <a:ea typeface="Lexend SemiBold"/>
                <a:cs typeface="Lexend SemiBold"/>
                <a:sym typeface="Lexend SemiBold"/>
              </a:rPr>
              <a:t>immigrant workers</a:t>
            </a:r>
            <a:endParaRPr sz="1700">
              <a:solidFill>
                <a:schemeClr val="lt1"/>
              </a:solidFill>
              <a:latin typeface="Lexend SemiBold"/>
              <a:ea typeface="Lexend SemiBold"/>
              <a:cs typeface="Lexend SemiBold"/>
              <a:sym typeface="Lexend SemiBold"/>
            </a:endParaRPr>
          </a:p>
        </p:txBody>
      </p:sp>
      <p:sp>
        <p:nvSpPr>
          <p:cNvPr id="119" name="Google Shape;119;p19"/>
          <p:cNvSpPr/>
          <p:nvPr/>
        </p:nvSpPr>
        <p:spPr>
          <a:xfrm>
            <a:off x="2073525" y="2058773"/>
            <a:ext cx="6387600" cy="515700"/>
          </a:xfrm>
          <a:prstGeom prst="rect">
            <a:avLst/>
          </a:prstGeom>
          <a:solidFill>
            <a:srgbClr val="7030A0">
              <a:alpha val="75320"/>
            </a:srgbClr>
          </a:solidFill>
          <a:ln cap="flat" cmpd="sng" w="9525">
            <a:solidFill>
              <a:srgbClr val="7030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00">
              <a:solidFill>
                <a:schemeClr val="lt1"/>
              </a:solidFill>
              <a:latin typeface="Lexend SemiBold"/>
              <a:ea typeface="Lexend SemiBold"/>
              <a:cs typeface="Lexend SemiBold"/>
              <a:sym typeface="Lexend SemiBold"/>
            </a:endParaRPr>
          </a:p>
          <a:p>
            <a:pPr indent="0" lvl="0" marL="0" rtl="0" algn="ctr">
              <a:spcBef>
                <a:spcPts val="0"/>
              </a:spcBef>
              <a:spcAft>
                <a:spcPts val="0"/>
              </a:spcAft>
              <a:buClr>
                <a:schemeClr val="dk1"/>
              </a:buClr>
              <a:buSzPts val="990"/>
              <a:buFont typeface="Arial"/>
              <a:buNone/>
            </a:pPr>
            <a:r>
              <a:rPr lang="en" sz="1800">
                <a:solidFill>
                  <a:schemeClr val="lt1"/>
                </a:solidFill>
                <a:latin typeface="Lexend SemiBold"/>
                <a:ea typeface="Lexend SemiBold"/>
                <a:cs typeface="Lexend SemiBold"/>
                <a:sym typeface="Lexend SemiBold"/>
              </a:rPr>
              <a:t>Best practices for working with immigrant workers</a:t>
            </a:r>
            <a:endParaRPr/>
          </a:p>
        </p:txBody>
      </p:sp>
      <p:sp>
        <p:nvSpPr>
          <p:cNvPr id="120" name="Google Shape;120;p19"/>
          <p:cNvSpPr/>
          <p:nvPr/>
        </p:nvSpPr>
        <p:spPr>
          <a:xfrm>
            <a:off x="2073525" y="2868948"/>
            <a:ext cx="6387600" cy="515700"/>
          </a:xfrm>
          <a:prstGeom prst="rect">
            <a:avLst/>
          </a:prstGeom>
          <a:solidFill>
            <a:srgbClr val="7030A0">
              <a:alpha val="49370"/>
            </a:srgbClr>
          </a:solidFill>
          <a:ln cap="flat" cmpd="sng" w="9525">
            <a:solidFill>
              <a:srgbClr val="7030A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lang="en" sz="1600">
                <a:solidFill>
                  <a:schemeClr val="lt1"/>
                </a:solidFill>
                <a:latin typeface="Lexend SemiBold"/>
                <a:ea typeface="Lexend SemiBold"/>
                <a:cs typeface="Lexend SemiBold"/>
                <a:sym typeface="Lexend SemiBold"/>
              </a:rPr>
              <a:t>Case studies on immigration-related workplace retaliation</a:t>
            </a:r>
            <a:endParaRPr sz="500">
              <a:solidFill>
                <a:schemeClr val="lt1"/>
              </a:solidFill>
              <a:latin typeface="Lexend SemiBold"/>
              <a:ea typeface="Lexend SemiBold"/>
              <a:cs typeface="Lexend SemiBold"/>
              <a:sym typeface="Lexend SemiBold"/>
            </a:endParaRPr>
          </a:p>
          <a:p>
            <a:pPr indent="0" lvl="0" marL="0" rtl="0" algn="ctr">
              <a:spcBef>
                <a:spcPts val="0"/>
              </a:spcBef>
              <a:spcAft>
                <a:spcPts val="0"/>
              </a:spcAft>
              <a:buClr>
                <a:schemeClr val="dk1"/>
              </a:buClr>
              <a:buSzPts val="1100"/>
              <a:buFont typeface="Arial"/>
              <a:buNone/>
            </a:pPr>
            <a:r>
              <a:t/>
            </a:r>
            <a:endParaRPr sz="1900">
              <a:solidFill>
                <a:schemeClr val="lt1"/>
              </a:solidFill>
              <a:latin typeface="Lexend SemiBold"/>
              <a:ea typeface="Lexend SemiBold"/>
              <a:cs typeface="Lexend SemiBold"/>
              <a:sym typeface="Lexend SemiBold"/>
            </a:endParaRPr>
          </a:p>
          <a:p>
            <a:pPr indent="0" lvl="0" marL="0" rtl="0" algn="ctr">
              <a:spcBef>
                <a:spcPts val="0"/>
              </a:spcBef>
              <a:spcAft>
                <a:spcPts val="0"/>
              </a:spcAft>
              <a:buNone/>
            </a:pPr>
            <a:r>
              <a:t/>
            </a:r>
            <a:endParaRPr/>
          </a:p>
        </p:txBody>
      </p:sp>
      <p:sp>
        <p:nvSpPr>
          <p:cNvPr id="121" name="Google Shape;121;p19"/>
          <p:cNvSpPr/>
          <p:nvPr/>
        </p:nvSpPr>
        <p:spPr>
          <a:xfrm>
            <a:off x="2073525" y="3681623"/>
            <a:ext cx="6387600" cy="515700"/>
          </a:xfrm>
          <a:prstGeom prst="rect">
            <a:avLst/>
          </a:prstGeom>
          <a:solidFill>
            <a:srgbClr val="7030A0">
              <a:alpha val="34180"/>
            </a:srgbClr>
          </a:solidFill>
          <a:ln cap="flat" cmpd="sng" w="9525">
            <a:solidFill>
              <a:srgbClr val="7030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000">
                <a:solidFill>
                  <a:srgbClr val="561561"/>
                </a:solidFill>
                <a:latin typeface="Lexend SemiBold"/>
                <a:ea typeface="Lexend SemiBold"/>
                <a:cs typeface="Lexend SemiBold"/>
                <a:sym typeface="Lexend SemiBold"/>
              </a:rPr>
              <a:t>Q&amp;A and Announcements</a:t>
            </a:r>
            <a:endParaRPr sz="700">
              <a:solidFill>
                <a:schemeClr val="lt1"/>
              </a:solidFill>
              <a:latin typeface="Lexend SemiBold"/>
              <a:ea typeface="Lexend SemiBold"/>
              <a:cs typeface="Lexend SemiBold"/>
              <a:sym typeface="Lexend SemiBold"/>
            </a:endParaRPr>
          </a:p>
        </p:txBody>
      </p:sp>
      <p:sp>
        <p:nvSpPr>
          <p:cNvPr id="122" name="Google Shape;122;p19"/>
          <p:cNvSpPr txBox="1"/>
          <p:nvPr/>
        </p:nvSpPr>
        <p:spPr>
          <a:xfrm>
            <a:off x="593800" y="1299982"/>
            <a:ext cx="1307400" cy="5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561561"/>
                </a:solidFill>
                <a:latin typeface="Lexend"/>
                <a:ea typeface="Lexend"/>
                <a:cs typeface="Lexend"/>
                <a:sym typeface="Lexend"/>
              </a:rPr>
              <a:t>Part I</a:t>
            </a:r>
            <a:endParaRPr b="1" sz="2400">
              <a:solidFill>
                <a:srgbClr val="561561"/>
              </a:solidFill>
              <a:latin typeface="Lexend"/>
              <a:ea typeface="Lexend"/>
              <a:cs typeface="Lexend"/>
              <a:sym typeface="Lexend"/>
            </a:endParaRPr>
          </a:p>
        </p:txBody>
      </p:sp>
      <p:sp>
        <p:nvSpPr>
          <p:cNvPr id="123" name="Google Shape;123;p19"/>
          <p:cNvSpPr txBox="1"/>
          <p:nvPr/>
        </p:nvSpPr>
        <p:spPr>
          <a:xfrm>
            <a:off x="479775" y="2000805"/>
            <a:ext cx="1307400" cy="5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561561"/>
                </a:solidFill>
                <a:latin typeface="Lexend"/>
                <a:ea typeface="Lexend"/>
                <a:cs typeface="Lexend"/>
                <a:sym typeface="Lexend"/>
              </a:rPr>
              <a:t>Part II</a:t>
            </a:r>
            <a:endParaRPr b="1" sz="2400">
              <a:solidFill>
                <a:srgbClr val="561561"/>
              </a:solidFill>
              <a:latin typeface="Lexend"/>
              <a:ea typeface="Lexend"/>
              <a:cs typeface="Lexend"/>
              <a:sym typeface="Lexend"/>
            </a:endParaRPr>
          </a:p>
        </p:txBody>
      </p:sp>
      <p:sp>
        <p:nvSpPr>
          <p:cNvPr id="124" name="Google Shape;124;p19"/>
          <p:cNvSpPr txBox="1"/>
          <p:nvPr/>
        </p:nvSpPr>
        <p:spPr>
          <a:xfrm>
            <a:off x="473950" y="2853903"/>
            <a:ext cx="1547100" cy="5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561561"/>
                </a:solidFill>
                <a:latin typeface="Lexend"/>
                <a:ea typeface="Lexend"/>
                <a:cs typeface="Lexend"/>
                <a:sym typeface="Lexend"/>
              </a:rPr>
              <a:t>Part III</a:t>
            </a:r>
            <a:endParaRPr b="1" sz="2400">
              <a:solidFill>
                <a:srgbClr val="561561"/>
              </a:solidFill>
              <a:latin typeface="Lexend"/>
              <a:ea typeface="Lexend"/>
              <a:cs typeface="Lexend"/>
              <a:sym typeface="Lexend"/>
            </a:endParaRPr>
          </a:p>
        </p:txBody>
      </p:sp>
      <p:sp>
        <p:nvSpPr>
          <p:cNvPr id="125" name="Google Shape;125;p19"/>
          <p:cNvSpPr txBox="1"/>
          <p:nvPr/>
        </p:nvSpPr>
        <p:spPr>
          <a:xfrm>
            <a:off x="522100" y="3640262"/>
            <a:ext cx="1450800" cy="5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561561"/>
                </a:solidFill>
                <a:latin typeface="Lexend"/>
                <a:ea typeface="Lexend"/>
                <a:cs typeface="Lexend"/>
                <a:sym typeface="Lexend"/>
              </a:rPr>
              <a:t>Part IV</a:t>
            </a:r>
            <a:endParaRPr b="1" sz="2400">
              <a:solidFill>
                <a:srgbClr val="561561"/>
              </a:solidFill>
              <a:latin typeface="Lexend"/>
              <a:ea typeface="Lexend"/>
              <a:cs typeface="Lexend"/>
              <a:sym typeface="Lexe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20"/>
          <p:cNvPicPr preferRelativeResize="0"/>
          <p:nvPr/>
        </p:nvPicPr>
        <p:blipFill>
          <a:blip r:embed="rId3">
            <a:alphaModFix/>
          </a:blip>
          <a:stretch>
            <a:fillRect/>
          </a:stretch>
        </p:blipFill>
        <p:spPr>
          <a:xfrm>
            <a:off x="0" y="0"/>
            <a:ext cx="9017600" cy="597000"/>
          </a:xfrm>
          <a:prstGeom prst="rect">
            <a:avLst/>
          </a:prstGeom>
          <a:noFill/>
          <a:ln>
            <a:noFill/>
          </a:ln>
        </p:spPr>
      </p:pic>
      <p:sp>
        <p:nvSpPr>
          <p:cNvPr id="131" name="Google Shape;131;p20"/>
          <p:cNvSpPr/>
          <p:nvPr/>
        </p:nvSpPr>
        <p:spPr>
          <a:xfrm>
            <a:off x="2073650" y="1206300"/>
            <a:ext cx="6387600" cy="515700"/>
          </a:xfrm>
          <a:prstGeom prst="rect">
            <a:avLst/>
          </a:prstGeom>
          <a:solidFill>
            <a:srgbClr val="7030A0"/>
          </a:solidFill>
          <a:ln cap="flat" cmpd="sng" w="9525">
            <a:solidFill>
              <a:srgbClr val="56156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lt1"/>
                </a:solidFill>
                <a:latin typeface="Lexend SemiBold"/>
                <a:ea typeface="Lexend SemiBold"/>
                <a:cs typeface="Lexend SemiBold"/>
                <a:sym typeface="Lexend SemiBold"/>
              </a:rPr>
              <a:t>Current policies and practices impacting </a:t>
            </a:r>
            <a:endParaRPr sz="1700">
              <a:solidFill>
                <a:schemeClr val="lt1"/>
              </a:solidFill>
              <a:latin typeface="Lexend SemiBold"/>
              <a:ea typeface="Lexend SemiBold"/>
              <a:cs typeface="Lexend SemiBold"/>
              <a:sym typeface="Lexend SemiBold"/>
            </a:endParaRPr>
          </a:p>
          <a:p>
            <a:pPr indent="0" lvl="0" marL="0" rtl="0" algn="ctr">
              <a:spcBef>
                <a:spcPts val="0"/>
              </a:spcBef>
              <a:spcAft>
                <a:spcPts val="0"/>
              </a:spcAft>
              <a:buNone/>
            </a:pPr>
            <a:r>
              <a:rPr lang="en" sz="1700">
                <a:solidFill>
                  <a:schemeClr val="lt1"/>
                </a:solidFill>
                <a:latin typeface="Lexend SemiBold"/>
                <a:ea typeface="Lexend SemiBold"/>
                <a:cs typeface="Lexend SemiBold"/>
                <a:sym typeface="Lexend SemiBold"/>
              </a:rPr>
              <a:t>immigrant workers</a:t>
            </a:r>
            <a:endParaRPr sz="1700">
              <a:solidFill>
                <a:schemeClr val="lt1"/>
              </a:solidFill>
              <a:latin typeface="Lexend SemiBold"/>
              <a:ea typeface="Lexend SemiBold"/>
              <a:cs typeface="Lexend SemiBold"/>
              <a:sym typeface="Lexend SemiBold"/>
            </a:endParaRPr>
          </a:p>
        </p:txBody>
      </p:sp>
      <p:sp>
        <p:nvSpPr>
          <p:cNvPr id="132" name="Google Shape;132;p20"/>
          <p:cNvSpPr txBox="1"/>
          <p:nvPr/>
        </p:nvSpPr>
        <p:spPr>
          <a:xfrm>
            <a:off x="593800" y="1206925"/>
            <a:ext cx="1307400" cy="5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561561"/>
                </a:solidFill>
                <a:latin typeface="Lexend"/>
                <a:ea typeface="Lexend"/>
                <a:cs typeface="Lexend"/>
                <a:sym typeface="Lexend"/>
              </a:rPr>
              <a:t>Part I</a:t>
            </a:r>
            <a:endParaRPr b="1" sz="2400">
              <a:solidFill>
                <a:srgbClr val="561561"/>
              </a:solidFill>
              <a:latin typeface="Lexend"/>
              <a:ea typeface="Lexend"/>
              <a:cs typeface="Lexend"/>
              <a:sym typeface="Lexend"/>
            </a:endParaRPr>
          </a:p>
        </p:txBody>
      </p:sp>
      <p:sp>
        <p:nvSpPr>
          <p:cNvPr id="133" name="Google Shape;133;p20"/>
          <p:cNvSpPr/>
          <p:nvPr/>
        </p:nvSpPr>
        <p:spPr>
          <a:xfrm>
            <a:off x="118050" y="1370400"/>
            <a:ext cx="303300" cy="293100"/>
          </a:xfrm>
          <a:prstGeom prst="rightArrow">
            <a:avLst>
              <a:gd fmla="val 50000" name="adj1"/>
              <a:gd fmla="val 50000" name="adj2"/>
            </a:avLst>
          </a:prstGeom>
          <a:solidFill>
            <a:schemeClr val="accent6"/>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311700" y="81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7030A0"/>
                </a:solidFill>
              </a:rPr>
              <a:t>Agenda</a:t>
            </a:r>
            <a:endParaRPr b="1">
              <a:solidFill>
                <a:srgbClr val="7030A0"/>
              </a:solidFill>
            </a:endParaRPr>
          </a:p>
        </p:txBody>
      </p:sp>
      <p:sp>
        <p:nvSpPr>
          <p:cNvPr id="139" name="Google Shape;139;p21"/>
          <p:cNvSpPr txBox="1"/>
          <p:nvPr>
            <p:ph idx="1" type="body"/>
          </p:nvPr>
        </p:nvSpPr>
        <p:spPr>
          <a:xfrm>
            <a:off x="311700" y="1386725"/>
            <a:ext cx="8520600" cy="3756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Broader </a:t>
            </a:r>
            <a:r>
              <a:rPr b="1" lang="en"/>
              <a:t>immigration context</a:t>
            </a:r>
            <a:r>
              <a:rPr lang="en"/>
              <a:t>, outside and inside the workplace. </a:t>
            </a:r>
            <a:endParaRPr/>
          </a:p>
          <a:p>
            <a:pPr indent="-342900" lvl="0" marL="457200" rtl="0" algn="l">
              <a:spcBef>
                <a:spcPts val="0"/>
              </a:spcBef>
              <a:spcAft>
                <a:spcPts val="0"/>
              </a:spcAft>
              <a:buSzPts val="1800"/>
              <a:buChar char="-"/>
            </a:pPr>
            <a:r>
              <a:rPr lang="en"/>
              <a:t>Broader </a:t>
            </a:r>
            <a:r>
              <a:rPr b="1" lang="en"/>
              <a:t>labor/employment context</a:t>
            </a:r>
            <a:r>
              <a:rPr lang="en"/>
              <a:t>.</a:t>
            </a:r>
            <a:endParaRPr/>
          </a:p>
          <a:p>
            <a:pPr indent="-342900" lvl="0" marL="457200" rtl="0" algn="l">
              <a:spcBef>
                <a:spcPts val="0"/>
              </a:spcBef>
              <a:spcAft>
                <a:spcPts val="0"/>
              </a:spcAft>
              <a:buSzPts val="1800"/>
              <a:buChar char="-"/>
            </a:pPr>
            <a:r>
              <a:rPr b="1" lang="en"/>
              <a:t>Some takeaways </a:t>
            </a:r>
            <a:r>
              <a:rPr lang="en"/>
              <a:t>for employment lawyers. </a:t>
            </a:r>
            <a:endParaRPr/>
          </a:p>
        </p:txBody>
      </p:sp>
      <p:pic>
        <p:nvPicPr>
          <p:cNvPr id="140" name="Google Shape;140;p21"/>
          <p:cNvPicPr preferRelativeResize="0"/>
          <p:nvPr/>
        </p:nvPicPr>
        <p:blipFill>
          <a:blip r:embed="rId3">
            <a:alphaModFix/>
          </a:blip>
          <a:stretch>
            <a:fillRect/>
          </a:stretch>
        </p:blipFill>
        <p:spPr>
          <a:xfrm>
            <a:off x="0" y="0"/>
            <a:ext cx="9017600" cy="597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311700" y="81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7030A0"/>
                </a:solidFill>
              </a:rPr>
              <a:t>Immigration Context: Mass De-Documentation</a:t>
            </a:r>
            <a:endParaRPr b="1">
              <a:solidFill>
                <a:srgbClr val="7030A0"/>
              </a:solidFill>
            </a:endParaRPr>
          </a:p>
        </p:txBody>
      </p:sp>
      <p:sp>
        <p:nvSpPr>
          <p:cNvPr id="146" name="Google Shape;146;p22"/>
          <p:cNvSpPr txBox="1"/>
          <p:nvPr>
            <p:ph idx="1" type="body"/>
          </p:nvPr>
        </p:nvSpPr>
        <p:spPr>
          <a:xfrm>
            <a:off x="311700" y="1386725"/>
            <a:ext cx="8520600" cy="375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Taking away status and work authorization from millions of individuals.</a:t>
            </a:r>
            <a:endParaRPr b="1"/>
          </a:p>
          <a:p>
            <a:pPr indent="0" lvl="0" marL="0" rtl="0" algn="l">
              <a:spcBef>
                <a:spcPts val="1200"/>
              </a:spcBef>
              <a:spcAft>
                <a:spcPts val="1200"/>
              </a:spcAft>
              <a:buNone/>
            </a:pPr>
            <a:r>
              <a:t/>
            </a:r>
            <a:endParaRPr/>
          </a:p>
        </p:txBody>
      </p:sp>
      <p:pic>
        <p:nvPicPr>
          <p:cNvPr id="147" name="Google Shape;147;p22"/>
          <p:cNvPicPr preferRelativeResize="0"/>
          <p:nvPr/>
        </p:nvPicPr>
        <p:blipFill>
          <a:blip r:embed="rId3">
            <a:alphaModFix/>
          </a:blip>
          <a:stretch>
            <a:fillRect/>
          </a:stretch>
        </p:blipFill>
        <p:spPr>
          <a:xfrm>
            <a:off x="0" y="0"/>
            <a:ext cx="9017600" cy="597000"/>
          </a:xfrm>
          <a:prstGeom prst="rect">
            <a:avLst/>
          </a:prstGeom>
          <a:noFill/>
          <a:ln>
            <a:noFill/>
          </a:ln>
        </p:spPr>
      </p:pic>
      <p:pic>
        <p:nvPicPr>
          <p:cNvPr id="148" name="Google Shape;148;p22"/>
          <p:cNvPicPr preferRelativeResize="0"/>
          <p:nvPr/>
        </p:nvPicPr>
        <p:blipFill>
          <a:blip r:embed="rId4">
            <a:alphaModFix/>
          </a:blip>
          <a:stretch>
            <a:fillRect/>
          </a:stretch>
        </p:blipFill>
        <p:spPr>
          <a:xfrm>
            <a:off x="4521550" y="3027900"/>
            <a:ext cx="4310749" cy="1609775"/>
          </a:xfrm>
          <a:prstGeom prst="rect">
            <a:avLst/>
          </a:prstGeom>
          <a:noFill/>
          <a:ln>
            <a:noFill/>
          </a:ln>
        </p:spPr>
      </p:pic>
      <p:pic>
        <p:nvPicPr>
          <p:cNvPr id="149" name="Google Shape;149;p22"/>
          <p:cNvPicPr preferRelativeResize="0"/>
          <p:nvPr/>
        </p:nvPicPr>
        <p:blipFill>
          <a:blip r:embed="rId5">
            <a:alphaModFix/>
          </a:blip>
          <a:stretch>
            <a:fillRect/>
          </a:stretch>
        </p:blipFill>
        <p:spPr>
          <a:xfrm>
            <a:off x="443400" y="1919000"/>
            <a:ext cx="4004399" cy="1477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