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Lexend SemiBold"/>
      <p:regular r:id="rId16"/>
      <p:bold r:id="rId17"/>
    </p:embeddedFont>
    <p:embeddedFont>
      <p:font typeface="Lexend ExtraBold"/>
      <p:bold r:id="rId18"/>
    </p:embeddedFont>
    <p:embeddedFont>
      <p:font typeface="Lexend Medium"/>
      <p:regular r:id="rId19"/>
      <p:bold r:id="rId20"/>
    </p:embeddedFont>
    <p:embeddedFont>
      <p:font typeface="Lexend"/>
      <p:regular r:id="rId21"/>
      <p:bold r:id="rId22"/>
    </p:embeddedFont>
    <p:embeddedFont>
      <p:font typeface="Lexend Black"/>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exendMedium-bold.fntdata"/><Relationship Id="rId11" Type="http://schemas.openxmlformats.org/officeDocument/2006/relationships/slide" Target="slides/slide6.xml"/><Relationship Id="rId22" Type="http://schemas.openxmlformats.org/officeDocument/2006/relationships/font" Target="fonts/Lexend-bold.fntdata"/><Relationship Id="rId10" Type="http://schemas.openxmlformats.org/officeDocument/2006/relationships/slide" Target="slides/slide5.xml"/><Relationship Id="rId21" Type="http://schemas.openxmlformats.org/officeDocument/2006/relationships/font" Target="fonts/Lexend-regular.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exendBlack-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exendSemiBold-bold.fntdata"/><Relationship Id="rId16" Type="http://schemas.openxmlformats.org/officeDocument/2006/relationships/font" Target="fonts/LexendSemiBold-regular.fntdata"/><Relationship Id="rId5" Type="http://schemas.openxmlformats.org/officeDocument/2006/relationships/notesMaster" Target="notesMasters/notesMaster1.xml"/><Relationship Id="rId19" Type="http://schemas.openxmlformats.org/officeDocument/2006/relationships/font" Target="fonts/LexendMedium-regular.fntdata"/><Relationship Id="rId6" Type="http://schemas.openxmlformats.org/officeDocument/2006/relationships/slide" Target="slides/slide1.xml"/><Relationship Id="rId18" Type="http://schemas.openxmlformats.org/officeDocument/2006/relationships/font" Target="fonts/LexendExtraBol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058769d2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058769d2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to survey: https://forms.office.com/r/snWvkMr2tm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caa0b71609_0_1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caa0b71609_0_1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to survey: https://forms.office.com/r/snWvkMr2tm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92ff4be77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92ff4be77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caa0b71609_0_8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caa0b71609_0_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92ff4be77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92ff4be77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caa0b71609_0_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caa0b71609_0_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058769d2a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058769d2a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058769d2a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058769d2a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058769d2ae_0_46:notes"/>
          <p:cNvSpPr/>
          <p:nvPr>
            <p:ph idx="2" type="sldImg"/>
          </p:nvPr>
        </p:nvSpPr>
        <p:spPr>
          <a:xfrm>
            <a:off x="512213" y="744538"/>
            <a:ext cx="6608400" cy="37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3058769d2ae_0_46:notes"/>
          <p:cNvSpPr txBox="1"/>
          <p:nvPr>
            <p:ph idx="1" type="body"/>
          </p:nvPr>
        </p:nvSpPr>
        <p:spPr>
          <a:xfrm>
            <a:off x="763325" y="4710097"/>
            <a:ext cx="6106500" cy="4462200"/>
          </a:xfrm>
          <a:prstGeom prst="rect">
            <a:avLst/>
          </a:prstGeom>
          <a:noFill/>
          <a:ln>
            <a:noFill/>
          </a:ln>
        </p:spPr>
        <p:txBody>
          <a:bodyPr anchorCtr="0" anchor="t" bIns="100250" lIns="100250" spcFirstLastPara="1" rIns="100250" wrap="square" tIns="10025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 point">
    <p:spTree>
      <p:nvGrpSpPr>
        <p:cNvPr id="50" name="Shape 50"/>
        <p:cNvGrpSpPr/>
        <p:nvPr/>
      </p:nvGrpSpPr>
      <p:grpSpPr>
        <a:xfrm>
          <a:off x="0" y="0"/>
          <a:ext cx="0" cy="0"/>
          <a:chOff x="0" y="0"/>
          <a:chExt cx="0" cy="0"/>
        </a:xfrm>
      </p:grpSpPr>
      <p:sp>
        <p:nvSpPr>
          <p:cNvPr id="51" name="Google Shape;51;p13"/>
          <p:cNvSpPr txBox="1"/>
          <p:nvPr>
            <p:ph type="title"/>
          </p:nvPr>
        </p:nvSpPr>
        <p:spPr>
          <a:xfrm>
            <a:off x="490250" y="526350"/>
            <a:ext cx="5604000" cy="4090800"/>
          </a:xfrm>
          <a:prstGeom prst="rect">
            <a:avLst/>
          </a:prstGeom>
          <a:noFill/>
          <a:ln>
            <a:noFill/>
          </a:ln>
        </p:spPr>
        <p:txBody>
          <a:bodyPr anchorCtr="0" anchor="ctr" bIns="91425" lIns="91425" spcFirstLastPara="1" rIns="91425" wrap="square" tIns="91425">
            <a:normAutofit/>
          </a:bodyPr>
          <a:lstStyle>
            <a:lvl1pPr lvl="0" algn="l">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52" name="Google Shape;5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1pPr>
            <a:lvl2pPr indent="0" lvl="1"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2pPr>
            <a:lvl3pPr indent="0" lvl="2"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3pPr>
            <a:lvl4pPr indent="0" lvl="3"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4pPr>
            <a:lvl5pPr indent="0" lvl="4"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5pPr>
            <a:lvl6pPr indent="0" lvl="5"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6pPr>
            <a:lvl7pPr indent="0" lvl="6"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7pPr>
            <a:lvl8pPr indent="0" lvl="7"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8pPr>
            <a:lvl9pPr indent="0" lvl="8" marL="0" algn="r">
              <a:buClr>
                <a:schemeClr val="accent1"/>
              </a:buClr>
              <a:buSzPts val="900"/>
              <a:buFont typeface="Calibri"/>
              <a:buNone/>
              <a:defRPr b="0" i="0" sz="9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9.jpg"/><Relationship Id="rId9" Type="http://schemas.openxmlformats.org/officeDocument/2006/relationships/image" Target="../media/image12.png"/><Relationship Id="rId5" Type="http://schemas.openxmlformats.org/officeDocument/2006/relationships/hyperlink" Target="http://nwlc.org/legalnetwork" TargetMode="External"/><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nwlc.org/legalnetwork" TargetMode="External"/><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jpg"/><Relationship Id="rId6"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1" Type="http://schemas.openxmlformats.org/officeDocument/2006/relationships/hyperlink" Target="https://www.netflix.com/title/80172819" TargetMode="External"/><Relationship Id="rId10" Type="http://schemas.openxmlformats.org/officeDocument/2006/relationships/hyperlink" Target="https://www.youtube.com/watch?v=PB81q6-3z0s" TargetMode="External"/><Relationship Id="rId13" Type="http://schemas.openxmlformats.org/officeDocument/2006/relationships/hyperlink" Target="https://www.netflix.com/title/80172819" TargetMode="External"/><Relationship Id="rId12" Type="http://schemas.openxmlformats.org/officeDocument/2006/relationships/hyperlink" Target="https://www.netflix.com/title/80172819"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chandralaw.com/practice-areas/voting-rights" TargetMode="External"/><Relationship Id="rId4" Type="http://schemas.openxmlformats.org/officeDocument/2006/relationships/hyperlink" Target="https://www.chandralaw.com/blog/case-western-reserve-university-law-professor-sues-dean-lawrence-e-mitchell-for-retaliation" TargetMode="External"/><Relationship Id="rId9" Type="http://schemas.openxmlformats.org/officeDocument/2006/relationships/hyperlink" Target="https://www.youtube.com/watch?v=PB81q6-3z0s" TargetMode="External"/><Relationship Id="rId15" Type="http://schemas.openxmlformats.org/officeDocument/2006/relationships/image" Target="../media/image5.jpg"/><Relationship Id="rId14" Type="http://schemas.openxmlformats.org/officeDocument/2006/relationships/image" Target="../media/image2.png"/><Relationship Id="rId17" Type="http://schemas.openxmlformats.org/officeDocument/2006/relationships/hyperlink" Target="https://www.chandralaw.com/blog/payouts-to-rnc-16-protestors-for-cleveland-police-free-speech-retaliation-approach-nearly-1000000" TargetMode="External"/><Relationship Id="rId16" Type="http://schemas.openxmlformats.org/officeDocument/2006/relationships/hyperlink" Target="https://www.chandralaw.com/blog/city-of-cleveland-settles-tamir-rice-police-shooting-lawsuit-for-a-record-6-million" TargetMode="External"/><Relationship Id="rId5" Type="http://schemas.openxmlformats.org/officeDocument/2006/relationships/hyperlink" Target="https://www.chandralaw.com/blog/breaking-case-western-reserve-university-law-school-dean-and-defendant-lawrence-mitchell-resigns" TargetMode="External"/><Relationship Id="rId6" Type="http://schemas.openxmlformats.org/officeDocument/2006/relationships/hyperlink" Target="https://www.youtube.com/watch?v=v7qmgAI73kU" TargetMode="External"/><Relationship Id="rId18" Type="http://schemas.openxmlformats.org/officeDocument/2006/relationships/hyperlink" Target="https://www.chandralaw.com/practice-areas/voting-rights" TargetMode="External"/><Relationship Id="rId7" Type="http://schemas.openxmlformats.org/officeDocument/2006/relationships/hyperlink" Target="https://www.youtube.com/watch?v=v7qmgAI73kU" TargetMode="External"/><Relationship Id="rId8" Type="http://schemas.openxmlformats.org/officeDocument/2006/relationships/hyperlink" Target="https://www.youtube.com/watch?v=PB81q6-3z0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jpg"/><Relationship Id="rId6"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4"/>
          <p:cNvSpPr txBox="1"/>
          <p:nvPr>
            <p:ph type="ctrTitle"/>
          </p:nvPr>
        </p:nvSpPr>
        <p:spPr>
          <a:xfrm>
            <a:off x="311700" y="1261923"/>
            <a:ext cx="8520600" cy="2650500"/>
          </a:xfrm>
          <a:prstGeom prst="rect">
            <a:avLst/>
          </a:prstGeom>
          <a:ln>
            <a:noFill/>
          </a:ln>
        </p:spPr>
        <p:txBody>
          <a:bodyPr anchorCtr="0" anchor="b" bIns="91425" lIns="91425" spcFirstLastPara="1" rIns="91425" wrap="square" tIns="91425">
            <a:spAutoFit/>
          </a:bodyPr>
          <a:lstStyle/>
          <a:p>
            <a:pPr indent="0" lvl="0" marL="0" rtl="0" algn="ctr">
              <a:lnSpc>
                <a:spcPct val="115000"/>
              </a:lnSpc>
              <a:spcBef>
                <a:spcPts val="0"/>
              </a:spcBef>
              <a:spcAft>
                <a:spcPts val="0"/>
              </a:spcAft>
              <a:buSzPts val="1100"/>
              <a:buNone/>
            </a:pPr>
            <a:r>
              <a:rPr i="1" lang="en" sz="3600">
                <a:solidFill>
                  <a:srgbClr val="7030A0"/>
                </a:solidFill>
                <a:latin typeface="Lexend SemiBold"/>
                <a:ea typeface="Lexend SemiBold"/>
                <a:cs typeface="Lexend SemiBold"/>
                <a:sym typeface="Lexend SemiBold"/>
              </a:rPr>
              <a:t>Ethical and Strategic Considerations for Working with </a:t>
            </a:r>
            <a:endParaRPr i="1" sz="3600">
              <a:solidFill>
                <a:srgbClr val="7030A0"/>
              </a:solidFill>
              <a:latin typeface="Lexend SemiBold"/>
              <a:ea typeface="Lexend SemiBold"/>
              <a:cs typeface="Lexend SemiBold"/>
              <a:sym typeface="Lexend SemiBold"/>
            </a:endParaRPr>
          </a:p>
          <a:p>
            <a:pPr indent="0" lvl="0" marL="0" rtl="0" algn="ctr">
              <a:lnSpc>
                <a:spcPct val="115000"/>
              </a:lnSpc>
              <a:spcBef>
                <a:spcPts val="0"/>
              </a:spcBef>
              <a:spcAft>
                <a:spcPts val="0"/>
              </a:spcAft>
              <a:buSzPts val="1100"/>
              <a:buNone/>
            </a:pPr>
            <a:r>
              <a:rPr i="1" lang="en" sz="3600">
                <a:solidFill>
                  <a:srgbClr val="7030A0"/>
                </a:solidFill>
                <a:latin typeface="Lexend SemiBold"/>
                <a:ea typeface="Lexend SemiBold"/>
                <a:cs typeface="Lexend SemiBold"/>
                <a:sym typeface="Lexend SemiBold"/>
              </a:rPr>
              <a:t>the Media to Support your Clients</a:t>
            </a:r>
            <a:endParaRPr i="1" sz="3600">
              <a:solidFill>
                <a:srgbClr val="7030A0"/>
              </a:solidFill>
              <a:latin typeface="Lexend SemiBold"/>
              <a:ea typeface="Lexend SemiBold"/>
              <a:cs typeface="Lexend SemiBold"/>
              <a:sym typeface="Lexend SemiBold"/>
            </a:endParaRPr>
          </a:p>
          <a:p>
            <a:pPr indent="0" lvl="0" marL="0" rtl="0" algn="ctr">
              <a:lnSpc>
                <a:spcPct val="115000"/>
              </a:lnSpc>
              <a:spcBef>
                <a:spcPts val="0"/>
              </a:spcBef>
              <a:spcAft>
                <a:spcPts val="0"/>
              </a:spcAft>
              <a:buSzPts val="1100"/>
              <a:buNone/>
            </a:pPr>
            <a:r>
              <a:t/>
            </a:r>
            <a:endParaRPr i="1" sz="3600">
              <a:solidFill>
                <a:srgbClr val="7030A0"/>
              </a:solidFill>
              <a:latin typeface="Lexend SemiBold"/>
              <a:ea typeface="Lexend SemiBold"/>
              <a:cs typeface="Lexend SemiBold"/>
              <a:sym typeface="Lexend SemiBold"/>
            </a:endParaRPr>
          </a:p>
        </p:txBody>
      </p:sp>
      <p:pic>
        <p:nvPicPr>
          <p:cNvPr id="58" name="Google Shape;58;p14"/>
          <p:cNvPicPr preferRelativeResize="0"/>
          <p:nvPr/>
        </p:nvPicPr>
        <p:blipFill>
          <a:blip r:embed="rId3">
            <a:alphaModFix/>
          </a:blip>
          <a:stretch>
            <a:fillRect/>
          </a:stretch>
        </p:blipFill>
        <p:spPr>
          <a:xfrm>
            <a:off x="0" y="0"/>
            <a:ext cx="9017600" cy="597000"/>
          </a:xfrm>
          <a:prstGeom prst="rect">
            <a:avLst/>
          </a:prstGeom>
          <a:noFill/>
          <a:ln>
            <a:noFill/>
          </a:ln>
        </p:spPr>
      </p:pic>
      <p:pic>
        <p:nvPicPr>
          <p:cNvPr id="59" name="Google Shape;59;p14"/>
          <p:cNvPicPr preferRelativeResize="0"/>
          <p:nvPr/>
        </p:nvPicPr>
        <p:blipFill>
          <a:blip r:embed="rId4">
            <a:alphaModFix/>
          </a:blip>
          <a:stretch>
            <a:fillRect/>
          </a:stretch>
        </p:blipFill>
        <p:spPr>
          <a:xfrm>
            <a:off x="7946383" y="4525350"/>
            <a:ext cx="1129892" cy="524275"/>
          </a:xfrm>
          <a:prstGeom prst="rect">
            <a:avLst/>
          </a:prstGeom>
          <a:noFill/>
          <a:ln>
            <a:noFill/>
          </a:ln>
        </p:spPr>
      </p:pic>
      <p:pic>
        <p:nvPicPr>
          <p:cNvPr id="60" name="Google Shape;60;p14"/>
          <p:cNvPicPr preferRelativeResize="0"/>
          <p:nvPr/>
        </p:nvPicPr>
        <p:blipFill>
          <a:blip r:embed="rId5">
            <a:alphaModFix/>
          </a:blip>
          <a:stretch>
            <a:fillRect/>
          </a:stretch>
        </p:blipFill>
        <p:spPr>
          <a:xfrm>
            <a:off x="8071675" y="3579350"/>
            <a:ext cx="879300" cy="919975"/>
          </a:xfrm>
          <a:prstGeom prst="rect">
            <a:avLst/>
          </a:prstGeom>
          <a:noFill/>
          <a:ln>
            <a:noFill/>
          </a:ln>
        </p:spPr>
      </p:pic>
      <p:sp>
        <p:nvSpPr>
          <p:cNvPr id="61" name="Google Shape;61;p14"/>
          <p:cNvSpPr txBox="1"/>
          <p:nvPr/>
        </p:nvSpPr>
        <p:spPr>
          <a:xfrm>
            <a:off x="183225" y="3724200"/>
            <a:ext cx="7622100" cy="1077300"/>
          </a:xfrm>
          <a:prstGeom prst="rect">
            <a:avLst/>
          </a:prstGeom>
          <a:solidFill>
            <a:srgbClr val="2FC5B4"/>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7030A0"/>
                </a:solidFill>
                <a:latin typeface="Lexend Black"/>
                <a:ea typeface="Lexend Black"/>
                <a:cs typeface="Lexend Black"/>
                <a:sym typeface="Lexend Black"/>
              </a:rPr>
              <a:t>L</a:t>
            </a:r>
            <a:r>
              <a:rPr lang="en" sz="2400">
                <a:solidFill>
                  <a:srgbClr val="7030A0"/>
                </a:solidFill>
                <a:latin typeface="Lexend Black"/>
                <a:ea typeface="Lexend Black"/>
                <a:cs typeface="Lexend Black"/>
                <a:sym typeface="Lexend Black"/>
              </a:rPr>
              <a:t>egal Network for             </a:t>
            </a:r>
            <a:r>
              <a:rPr lang="en" sz="2400">
                <a:solidFill>
                  <a:schemeClr val="lt1"/>
                </a:solidFill>
                <a:latin typeface="Lexend Black"/>
                <a:ea typeface="Lexend Black"/>
                <a:cs typeface="Lexend Black"/>
                <a:sym typeface="Lexend Black"/>
              </a:rPr>
              <a:t>26 September  2024</a:t>
            </a:r>
            <a:r>
              <a:rPr lang="en" sz="2400">
                <a:solidFill>
                  <a:srgbClr val="7030A0"/>
                </a:solidFill>
                <a:latin typeface="Lexend Black"/>
                <a:ea typeface="Lexend Black"/>
                <a:cs typeface="Lexend Black"/>
                <a:sym typeface="Lexend Black"/>
              </a:rPr>
              <a:t>                                                </a:t>
            </a:r>
            <a:endParaRPr sz="2400">
              <a:solidFill>
                <a:srgbClr val="7030A0"/>
              </a:solidFill>
              <a:latin typeface="Lexend Black"/>
              <a:ea typeface="Lexend Black"/>
              <a:cs typeface="Lexend Black"/>
              <a:sym typeface="Lexend Black"/>
            </a:endParaRPr>
          </a:p>
          <a:p>
            <a:pPr indent="0" lvl="0" marL="0" rtl="0" algn="l">
              <a:lnSpc>
                <a:spcPct val="115000"/>
              </a:lnSpc>
              <a:spcBef>
                <a:spcPts val="1200"/>
              </a:spcBef>
              <a:spcAft>
                <a:spcPts val="1200"/>
              </a:spcAft>
              <a:buNone/>
            </a:pPr>
            <a:r>
              <a:rPr lang="en" sz="2400">
                <a:solidFill>
                  <a:srgbClr val="7030A0"/>
                </a:solidFill>
                <a:latin typeface="Lexend Black"/>
                <a:ea typeface="Lexend Black"/>
                <a:cs typeface="Lexend Black"/>
                <a:sym typeface="Lexend Black"/>
              </a:rPr>
              <a:t>Gender Equity Webinar         	 </a:t>
            </a:r>
            <a:r>
              <a:rPr lang="en" sz="2400">
                <a:solidFill>
                  <a:schemeClr val="lt1"/>
                </a:solidFill>
                <a:latin typeface="Lexend Black"/>
                <a:ea typeface="Lexend Black"/>
                <a:cs typeface="Lexend Black"/>
                <a:sym typeface="Lexend Black"/>
              </a:rPr>
              <a:t>3:00-4:30 pm</a:t>
            </a:r>
            <a:r>
              <a:rPr lang="en" sz="2400">
                <a:solidFill>
                  <a:srgbClr val="7030A0"/>
                </a:solidFill>
              </a:rPr>
              <a:t>                                     </a:t>
            </a:r>
            <a:endParaRPr/>
          </a:p>
        </p:txBody>
      </p:sp>
      <p:sp>
        <p:nvSpPr>
          <p:cNvPr id="62" name="Google Shape;62;p14"/>
          <p:cNvSpPr txBox="1"/>
          <p:nvPr/>
        </p:nvSpPr>
        <p:spPr>
          <a:xfrm>
            <a:off x="1943975" y="2089288"/>
            <a:ext cx="3977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cxnSp>
        <p:nvCxnSpPr>
          <p:cNvPr id="63" name="Google Shape;63;p14"/>
          <p:cNvCxnSpPr/>
          <p:nvPr/>
        </p:nvCxnSpPr>
        <p:spPr>
          <a:xfrm>
            <a:off x="183225" y="3708400"/>
            <a:ext cx="7620000" cy="33300"/>
          </a:xfrm>
          <a:prstGeom prst="straightConnector1">
            <a:avLst/>
          </a:prstGeom>
          <a:noFill/>
          <a:ln cap="flat" cmpd="sng" w="38100">
            <a:solidFill>
              <a:srgbClr val="7030A0"/>
            </a:solidFill>
            <a:prstDash val="solid"/>
            <a:round/>
            <a:headEnd len="med" w="med" type="none"/>
            <a:tailEnd len="med" w="med" type="none"/>
          </a:ln>
        </p:spPr>
      </p:cxnSp>
      <p:cxnSp>
        <p:nvCxnSpPr>
          <p:cNvPr id="64" name="Google Shape;64;p14"/>
          <p:cNvCxnSpPr/>
          <p:nvPr/>
        </p:nvCxnSpPr>
        <p:spPr>
          <a:xfrm>
            <a:off x="4416900" y="3708400"/>
            <a:ext cx="0" cy="1065900"/>
          </a:xfrm>
          <a:prstGeom prst="straightConnector1">
            <a:avLst/>
          </a:prstGeom>
          <a:noFill/>
          <a:ln cap="flat" cmpd="sng" w="38100">
            <a:solidFill>
              <a:srgbClr val="7030A0"/>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3"/>
          <p:cNvPicPr preferRelativeResize="0"/>
          <p:nvPr/>
        </p:nvPicPr>
        <p:blipFill>
          <a:blip r:embed="rId3">
            <a:alphaModFix/>
          </a:blip>
          <a:stretch>
            <a:fillRect/>
          </a:stretch>
        </p:blipFill>
        <p:spPr>
          <a:xfrm>
            <a:off x="-6875" y="0"/>
            <a:ext cx="9017600" cy="597000"/>
          </a:xfrm>
          <a:prstGeom prst="rect">
            <a:avLst/>
          </a:prstGeom>
          <a:noFill/>
          <a:ln>
            <a:noFill/>
          </a:ln>
        </p:spPr>
      </p:pic>
      <p:cxnSp>
        <p:nvCxnSpPr>
          <p:cNvPr id="158" name="Google Shape;158;p23"/>
          <p:cNvCxnSpPr/>
          <p:nvPr/>
        </p:nvCxnSpPr>
        <p:spPr>
          <a:xfrm flipH="1">
            <a:off x="2698375" y="582950"/>
            <a:ext cx="16500" cy="4580400"/>
          </a:xfrm>
          <a:prstGeom prst="straightConnector1">
            <a:avLst/>
          </a:prstGeom>
          <a:noFill/>
          <a:ln cap="flat" cmpd="sng" w="38100">
            <a:solidFill>
              <a:srgbClr val="7030A0"/>
            </a:solidFill>
            <a:prstDash val="solid"/>
            <a:round/>
            <a:headEnd len="med" w="med" type="none"/>
            <a:tailEnd len="med" w="med" type="none"/>
          </a:ln>
        </p:spPr>
      </p:cxnSp>
      <p:cxnSp>
        <p:nvCxnSpPr>
          <p:cNvPr id="159" name="Google Shape;159;p23"/>
          <p:cNvCxnSpPr/>
          <p:nvPr/>
        </p:nvCxnSpPr>
        <p:spPr>
          <a:xfrm>
            <a:off x="5904450" y="591275"/>
            <a:ext cx="0" cy="4572000"/>
          </a:xfrm>
          <a:prstGeom prst="straightConnector1">
            <a:avLst/>
          </a:prstGeom>
          <a:noFill/>
          <a:ln cap="flat" cmpd="sng" w="38100">
            <a:solidFill>
              <a:srgbClr val="7030A0"/>
            </a:solidFill>
            <a:prstDash val="solid"/>
            <a:round/>
            <a:headEnd len="med" w="med" type="none"/>
            <a:tailEnd len="med" w="med" type="none"/>
          </a:ln>
        </p:spPr>
      </p:cxnSp>
      <p:pic>
        <p:nvPicPr>
          <p:cNvPr id="160" name="Google Shape;160;p23"/>
          <p:cNvPicPr preferRelativeResize="0"/>
          <p:nvPr/>
        </p:nvPicPr>
        <p:blipFill>
          <a:blip r:embed="rId4">
            <a:alphaModFix/>
          </a:blip>
          <a:stretch>
            <a:fillRect/>
          </a:stretch>
        </p:blipFill>
        <p:spPr>
          <a:xfrm>
            <a:off x="336612" y="1915313"/>
            <a:ext cx="2008425" cy="2151887"/>
          </a:xfrm>
          <a:prstGeom prst="rect">
            <a:avLst/>
          </a:prstGeom>
          <a:noFill/>
          <a:ln>
            <a:noFill/>
          </a:ln>
        </p:spPr>
      </p:pic>
      <p:sp>
        <p:nvSpPr>
          <p:cNvPr id="161" name="Google Shape;161;p23"/>
          <p:cNvSpPr txBox="1"/>
          <p:nvPr/>
        </p:nvSpPr>
        <p:spPr>
          <a:xfrm>
            <a:off x="129150" y="656225"/>
            <a:ext cx="2456700" cy="11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chemeClr val="dk1"/>
                </a:solidFill>
                <a:latin typeface="Lexend"/>
                <a:ea typeface="Lexend"/>
                <a:cs typeface="Lexend"/>
                <a:sym typeface="Lexend"/>
              </a:rPr>
              <a:t>Take our survey!</a:t>
            </a:r>
            <a:endParaRPr b="1" sz="2700">
              <a:solidFill>
                <a:schemeClr val="dk1"/>
              </a:solidFill>
              <a:latin typeface="Lexend"/>
              <a:ea typeface="Lexend"/>
              <a:cs typeface="Lexend"/>
              <a:sym typeface="Lexend"/>
            </a:endParaRPr>
          </a:p>
        </p:txBody>
      </p:sp>
      <p:sp>
        <p:nvSpPr>
          <p:cNvPr id="162" name="Google Shape;162;p23"/>
          <p:cNvSpPr txBox="1"/>
          <p:nvPr/>
        </p:nvSpPr>
        <p:spPr>
          <a:xfrm>
            <a:off x="2981413" y="748750"/>
            <a:ext cx="2539500" cy="11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Lexend"/>
                <a:ea typeface="Lexend"/>
                <a:cs typeface="Lexend"/>
                <a:sym typeface="Lexend"/>
              </a:rPr>
              <a:t>Join the Legal Network for Gender Equity!</a:t>
            </a:r>
            <a:endParaRPr b="1" sz="2400">
              <a:solidFill>
                <a:schemeClr val="dk1"/>
              </a:solidFill>
              <a:latin typeface="Lexend"/>
              <a:ea typeface="Lexend"/>
              <a:cs typeface="Lexend"/>
              <a:sym typeface="Lexend"/>
            </a:endParaRPr>
          </a:p>
        </p:txBody>
      </p:sp>
      <p:sp>
        <p:nvSpPr>
          <p:cNvPr id="163" name="Google Shape;163;p23"/>
          <p:cNvSpPr txBox="1"/>
          <p:nvPr/>
        </p:nvSpPr>
        <p:spPr>
          <a:xfrm>
            <a:off x="2796113" y="2116450"/>
            <a:ext cx="30000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u="sng">
                <a:solidFill>
                  <a:schemeClr val="hlink"/>
                </a:solidFill>
                <a:latin typeface="Lexend"/>
                <a:ea typeface="Lexend"/>
                <a:cs typeface="Lexend"/>
                <a:sym typeface="Lexend"/>
                <a:hlinkClick r:id="rId5"/>
              </a:rPr>
              <a:t>nwlc.org/legalnetwork</a:t>
            </a:r>
            <a:endParaRPr b="1" sz="1900">
              <a:solidFill>
                <a:schemeClr val="dk1"/>
              </a:solidFill>
              <a:latin typeface="Lexend"/>
              <a:ea typeface="Lexend"/>
              <a:cs typeface="Lexend"/>
              <a:sym typeface="Lexend"/>
            </a:endParaRPr>
          </a:p>
          <a:p>
            <a:pPr indent="0" lvl="0" marL="0" rtl="0" algn="ctr">
              <a:spcBef>
                <a:spcPts val="0"/>
              </a:spcBef>
              <a:spcAft>
                <a:spcPts val="0"/>
              </a:spcAft>
              <a:buNone/>
            </a:pPr>
            <a:r>
              <a:t/>
            </a:r>
            <a:endParaRPr b="1" sz="1900">
              <a:solidFill>
                <a:schemeClr val="dk1"/>
              </a:solidFill>
              <a:latin typeface="Lexend"/>
              <a:ea typeface="Lexend"/>
              <a:cs typeface="Lexend"/>
              <a:sym typeface="Lexend"/>
            </a:endParaRPr>
          </a:p>
        </p:txBody>
      </p:sp>
      <p:pic>
        <p:nvPicPr>
          <p:cNvPr id="164" name="Google Shape;164;p23"/>
          <p:cNvPicPr preferRelativeResize="0"/>
          <p:nvPr/>
        </p:nvPicPr>
        <p:blipFill rotWithShape="1">
          <a:blip r:embed="rId6">
            <a:alphaModFix/>
          </a:blip>
          <a:srcRect b="0" l="0" r="0" t="3035"/>
          <a:stretch/>
        </p:blipFill>
        <p:spPr>
          <a:xfrm>
            <a:off x="2930606" y="2688700"/>
            <a:ext cx="2731055" cy="1413500"/>
          </a:xfrm>
          <a:prstGeom prst="rect">
            <a:avLst/>
          </a:prstGeom>
          <a:noFill/>
          <a:ln>
            <a:noFill/>
          </a:ln>
        </p:spPr>
      </p:pic>
      <p:sp>
        <p:nvSpPr>
          <p:cNvPr id="165" name="Google Shape;165;p23"/>
          <p:cNvSpPr txBox="1"/>
          <p:nvPr/>
        </p:nvSpPr>
        <p:spPr>
          <a:xfrm>
            <a:off x="7953125" y="3164600"/>
            <a:ext cx="1207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cxnSp>
        <p:nvCxnSpPr>
          <p:cNvPr id="166" name="Google Shape;166;p23"/>
          <p:cNvCxnSpPr/>
          <p:nvPr/>
        </p:nvCxnSpPr>
        <p:spPr>
          <a:xfrm>
            <a:off x="141575" y="1682225"/>
            <a:ext cx="2415000" cy="8400"/>
          </a:xfrm>
          <a:prstGeom prst="straightConnector1">
            <a:avLst/>
          </a:prstGeom>
          <a:noFill/>
          <a:ln cap="flat" cmpd="sng" w="9525">
            <a:solidFill>
              <a:srgbClr val="7030A0"/>
            </a:solidFill>
            <a:prstDash val="solid"/>
            <a:round/>
            <a:headEnd len="med" w="med" type="none"/>
            <a:tailEnd len="med" w="med" type="none"/>
          </a:ln>
        </p:spPr>
      </p:cxnSp>
      <p:cxnSp>
        <p:nvCxnSpPr>
          <p:cNvPr id="167" name="Google Shape;167;p23"/>
          <p:cNvCxnSpPr/>
          <p:nvPr/>
        </p:nvCxnSpPr>
        <p:spPr>
          <a:xfrm>
            <a:off x="2903275" y="1982200"/>
            <a:ext cx="2848200" cy="16800"/>
          </a:xfrm>
          <a:prstGeom prst="straightConnector1">
            <a:avLst/>
          </a:prstGeom>
          <a:noFill/>
          <a:ln cap="flat" cmpd="sng" w="9525">
            <a:solidFill>
              <a:srgbClr val="7030A0"/>
            </a:solidFill>
            <a:prstDash val="solid"/>
            <a:round/>
            <a:headEnd len="med" w="med" type="none"/>
            <a:tailEnd len="med" w="med" type="none"/>
          </a:ln>
        </p:spPr>
      </p:cxnSp>
      <p:pic>
        <p:nvPicPr>
          <p:cNvPr id="168" name="Google Shape;168;p23"/>
          <p:cNvPicPr preferRelativeResize="0"/>
          <p:nvPr/>
        </p:nvPicPr>
        <p:blipFill>
          <a:blip r:embed="rId7">
            <a:alphaModFix/>
          </a:blip>
          <a:stretch>
            <a:fillRect/>
          </a:stretch>
        </p:blipFill>
        <p:spPr>
          <a:xfrm>
            <a:off x="6021150" y="3879850"/>
            <a:ext cx="644550" cy="644550"/>
          </a:xfrm>
          <a:prstGeom prst="rect">
            <a:avLst/>
          </a:prstGeom>
          <a:noFill/>
          <a:ln>
            <a:noFill/>
          </a:ln>
        </p:spPr>
      </p:pic>
      <p:pic>
        <p:nvPicPr>
          <p:cNvPr id="169" name="Google Shape;169;p23"/>
          <p:cNvPicPr preferRelativeResize="0"/>
          <p:nvPr/>
        </p:nvPicPr>
        <p:blipFill>
          <a:blip r:embed="rId8">
            <a:alphaModFix/>
          </a:blip>
          <a:stretch>
            <a:fillRect/>
          </a:stretch>
        </p:blipFill>
        <p:spPr>
          <a:xfrm>
            <a:off x="5991988" y="2944200"/>
            <a:ext cx="702875" cy="702875"/>
          </a:xfrm>
          <a:prstGeom prst="rect">
            <a:avLst/>
          </a:prstGeom>
          <a:noFill/>
          <a:ln>
            <a:noFill/>
          </a:ln>
        </p:spPr>
      </p:pic>
      <p:pic>
        <p:nvPicPr>
          <p:cNvPr id="170" name="Google Shape;170;p23"/>
          <p:cNvPicPr preferRelativeResize="0"/>
          <p:nvPr/>
        </p:nvPicPr>
        <p:blipFill rotWithShape="1">
          <a:blip r:embed="rId9">
            <a:alphaModFix/>
          </a:blip>
          <a:srcRect b="0" l="12503" r="0" t="0"/>
          <a:stretch/>
        </p:blipFill>
        <p:spPr>
          <a:xfrm>
            <a:off x="5991999" y="2039400"/>
            <a:ext cx="820026" cy="702850"/>
          </a:xfrm>
          <a:prstGeom prst="rect">
            <a:avLst/>
          </a:prstGeom>
          <a:noFill/>
          <a:ln>
            <a:noFill/>
          </a:ln>
        </p:spPr>
      </p:pic>
      <p:sp>
        <p:nvSpPr>
          <p:cNvPr id="171" name="Google Shape;171;p23"/>
          <p:cNvSpPr txBox="1"/>
          <p:nvPr/>
        </p:nvSpPr>
        <p:spPr>
          <a:xfrm>
            <a:off x="6330750" y="656225"/>
            <a:ext cx="2539500" cy="11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chemeClr val="dk1"/>
                </a:solidFill>
                <a:latin typeface="Lexend"/>
                <a:ea typeface="Lexend"/>
                <a:cs typeface="Lexend"/>
                <a:sym typeface="Lexend"/>
              </a:rPr>
              <a:t>Follow us on social media!</a:t>
            </a:r>
            <a:endParaRPr b="1" sz="2700">
              <a:solidFill>
                <a:schemeClr val="dk1"/>
              </a:solidFill>
              <a:latin typeface="Lexend"/>
              <a:ea typeface="Lexend"/>
              <a:cs typeface="Lexend"/>
              <a:sym typeface="Lexend"/>
            </a:endParaRPr>
          </a:p>
        </p:txBody>
      </p:sp>
      <p:sp>
        <p:nvSpPr>
          <p:cNvPr id="172" name="Google Shape;172;p23"/>
          <p:cNvSpPr txBox="1"/>
          <p:nvPr/>
        </p:nvSpPr>
        <p:spPr>
          <a:xfrm>
            <a:off x="6588175" y="2077025"/>
            <a:ext cx="1582200" cy="5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Lexend Medium"/>
                <a:ea typeface="Lexend Medium"/>
                <a:cs typeface="Lexend Medium"/>
                <a:sym typeface="Lexend Medium"/>
              </a:rPr>
              <a:t>@nwlc</a:t>
            </a:r>
            <a:endParaRPr sz="2400">
              <a:solidFill>
                <a:schemeClr val="dk1"/>
              </a:solidFill>
              <a:latin typeface="Lexend Medium"/>
              <a:ea typeface="Lexend Medium"/>
              <a:cs typeface="Lexend Medium"/>
              <a:sym typeface="Lexend Medium"/>
            </a:endParaRPr>
          </a:p>
        </p:txBody>
      </p:sp>
      <p:sp>
        <p:nvSpPr>
          <p:cNvPr id="173" name="Google Shape;173;p23"/>
          <p:cNvSpPr txBox="1"/>
          <p:nvPr/>
        </p:nvSpPr>
        <p:spPr>
          <a:xfrm>
            <a:off x="6645900" y="3034700"/>
            <a:ext cx="24567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exend Medium"/>
                <a:ea typeface="Lexend Medium"/>
                <a:cs typeface="Lexend Medium"/>
                <a:sym typeface="Lexend Medium"/>
              </a:rPr>
              <a:t>facebook.com/nwlc</a:t>
            </a:r>
            <a:endParaRPr sz="1800">
              <a:solidFill>
                <a:schemeClr val="dk1"/>
              </a:solidFill>
              <a:latin typeface="Lexend Medium"/>
              <a:ea typeface="Lexend Medium"/>
              <a:cs typeface="Lexend Medium"/>
              <a:sym typeface="Lexend Medium"/>
            </a:endParaRPr>
          </a:p>
        </p:txBody>
      </p:sp>
      <p:sp>
        <p:nvSpPr>
          <p:cNvPr id="174" name="Google Shape;174;p23"/>
          <p:cNvSpPr txBox="1"/>
          <p:nvPr/>
        </p:nvSpPr>
        <p:spPr>
          <a:xfrm>
            <a:off x="6604500" y="4001650"/>
            <a:ext cx="25395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Lexend Medium"/>
                <a:ea typeface="Lexend Medium"/>
                <a:cs typeface="Lexend Medium"/>
                <a:sym typeface="Lexend Medium"/>
              </a:rPr>
              <a:t>@nationalwomenslawcenter</a:t>
            </a:r>
            <a:endParaRPr sz="1300">
              <a:solidFill>
                <a:schemeClr val="dk1"/>
              </a:solidFill>
              <a:latin typeface="Lexend Medium"/>
              <a:ea typeface="Lexend Medium"/>
              <a:cs typeface="Lexend Medium"/>
              <a:sym typeface="Lexend Medium"/>
            </a:endParaRPr>
          </a:p>
        </p:txBody>
      </p:sp>
      <p:cxnSp>
        <p:nvCxnSpPr>
          <p:cNvPr id="175" name="Google Shape;175;p23"/>
          <p:cNvCxnSpPr/>
          <p:nvPr/>
        </p:nvCxnSpPr>
        <p:spPr>
          <a:xfrm>
            <a:off x="6188850" y="1619800"/>
            <a:ext cx="2823300" cy="11100"/>
          </a:xfrm>
          <a:prstGeom prst="straightConnector1">
            <a:avLst/>
          </a:prstGeom>
          <a:noFill/>
          <a:ln cap="flat" cmpd="sng" w="9525">
            <a:solidFill>
              <a:srgbClr val="7030A0"/>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6875" y="0"/>
            <a:ext cx="9017600" cy="597000"/>
          </a:xfrm>
          <a:prstGeom prst="rect">
            <a:avLst/>
          </a:prstGeom>
          <a:noFill/>
          <a:ln>
            <a:noFill/>
          </a:ln>
        </p:spPr>
      </p:pic>
      <p:cxnSp>
        <p:nvCxnSpPr>
          <p:cNvPr id="70" name="Google Shape;70;p15"/>
          <p:cNvCxnSpPr/>
          <p:nvPr/>
        </p:nvCxnSpPr>
        <p:spPr>
          <a:xfrm flipH="1">
            <a:off x="1255175" y="1847938"/>
            <a:ext cx="6493500" cy="15900"/>
          </a:xfrm>
          <a:prstGeom prst="straightConnector1">
            <a:avLst/>
          </a:prstGeom>
          <a:noFill/>
          <a:ln cap="flat" cmpd="sng" w="38100">
            <a:solidFill>
              <a:srgbClr val="7030A0"/>
            </a:solidFill>
            <a:prstDash val="solid"/>
            <a:round/>
            <a:headEnd len="med" w="med" type="none"/>
            <a:tailEnd len="med" w="med" type="none"/>
          </a:ln>
        </p:spPr>
      </p:cxnSp>
      <p:sp>
        <p:nvSpPr>
          <p:cNvPr id="71" name="Google Shape;71;p15"/>
          <p:cNvSpPr txBox="1"/>
          <p:nvPr/>
        </p:nvSpPr>
        <p:spPr>
          <a:xfrm>
            <a:off x="605552" y="678925"/>
            <a:ext cx="7932900" cy="11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400">
                <a:solidFill>
                  <a:schemeClr val="dk1"/>
                </a:solidFill>
                <a:latin typeface="Lexend"/>
                <a:ea typeface="Lexend"/>
                <a:cs typeface="Lexend"/>
                <a:sym typeface="Lexend"/>
              </a:rPr>
              <a:t>Join the Legal Network </a:t>
            </a:r>
            <a:endParaRPr b="1" sz="3400">
              <a:solidFill>
                <a:schemeClr val="dk1"/>
              </a:solidFill>
              <a:latin typeface="Lexend"/>
              <a:ea typeface="Lexend"/>
              <a:cs typeface="Lexend"/>
              <a:sym typeface="Lexend"/>
            </a:endParaRPr>
          </a:p>
          <a:p>
            <a:pPr indent="0" lvl="0" marL="0" rtl="0" algn="ctr">
              <a:spcBef>
                <a:spcPts val="0"/>
              </a:spcBef>
              <a:spcAft>
                <a:spcPts val="0"/>
              </a:spcAft>
              <a:buNone/>
            </a:pPr>
            <a:r>
              <a:rPr b="1" lang="en" sz="3400">
                <a:solidFill>
                  <a:schemeClr val="dk1"/>
                </a:solidFill>
                <a:latin typeface="Lexend"/>
                <a:ea typeface="Lexend"/>
                <a:cs typeface="Lexend"/>
                <a:sym typeface="Lexend"/>
              </a:rPr>
              <a:t>for Gender Equity!</a:t>
            </a:r>
            <a:endParaRPr b="1" sz="3400">
              <a:solidFill>
                <a:schemeClr val="dk1"/>
              </a:solidFill>
              <a:latin typeface="Lexend"/>
              <a:ea typeface="Lexend"/>
              <a:cs typeface="Lexend"/>
              <a:sym typeface="Lexend"/>
            </a:endParaRPr>
          </a:p>
        </p:txBody>
      </p:sp>
      <p:sp>
        <p:nvSpPr>
          <p:cNvPr id="72" name="Google Shape;72;p15"/>
          <p:cNvSpPr txBox="1"/>
          <p:nvPr/>
        </p:nvSpPr>
        <p:spPr>
          <a:xfrm>
            <a:off x="3001913" y="4656950"/>
            <a:ext cx="30000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u="sng">
                <a:solidFill>
                  <a:schemeClr val="hlink"/>
                </a:solidFill>
                <a:latin typeface="Lexend"/>
                <a:ea typeface="Lexend"/>
                <a:cs typeface="Lexend"/>
                <a:sym typeface="Lexend"/>
                <a:hlinkClick r:id="rId4"/>
              </a:rPr>
              <a:t>nwlc.org/legalnetwork</a:t>
            </a:r>
            <a:endParaRPr b="1" sz="1900">
              <a:solidFill>
                <a:schemeClr val="dk1"/>
              </a:solidFill>
              <a:latin typeface="Lexend"/>
              <a:ea typeface="Lexend"/>
              <a:cs typeface="Lexend"/>
              <a:sym typeface="Lexend"/>
            </a:endParaRPr>
          </a:p>
          <a:p>
            <a:pPr indent="0" lvl="0" marL="0" rtl="0" algn="ctr">
              <a:spcBef>
                <a:spcPts val="0"/>
              </a:spcBef>
              <a:spcAft>
                <a:spcPts val="0"/>
              </a:spcAft>
              <a:buNone/>
            </a:pPr>
            <a:r>
              <a:t/>
            </a:r>
            <a:endParaRPr b="1" sz="1900">
              <a:solidFill>
                <a:schemeClr val="dk1"/>
              </a:solidFill>
              <a:latin typeface="Lexend"/>
              <a:ea typeface="Lexend"/>
              <a:cs typeface="Lexend"/>
              <a:sym typeface="Lexend"/>
            </a:endParaRPr>
          </a:p>
        </p:txBody>
      </p:sp>
      <p:pic>
        <p:nvPicPr>
          <p:cNvPr id="73" name="Google Shape;73;p15"/>
          <p:cNvPicPr preferRelativeResize="0"/>
          <p:nvPr/>
        </p:nvPicPr>
        <p:blipFill rotWithShape="1">
          <a:blip r:embed="rId5">
            <a:alphaModFix/>
          </a:blip>
          <a:srcRect b="0" l="0" r="0" t="3035"/>
          <a:stretch/>
        </p:blipFill>
        <p:spPr>
          <a:xfrm>
            <a:off x="1954628" y="2020187"/>
            <a:ext cx="5094576" cy="2636775"/>
          </a:xfrm>
          <a:prstGeom prst="rect">
            <a:avLst/>
          </a:prstGeom>
          <a:noFill/>
          <a:ln>
            <a:noFill/>
          </a:ln>
        </p:spPr>
      </p:pic>
      <p:sp>
        <p:nvSpPr>
          <p:cNvPr id="74" name="Google Shape;74;p15"/>
          <p:cNvSpPr txBox="1"/>
          <p:nvPr/>
        </p:nvSpPr>
        <p:spPr>
          <a:xfrm>
            <a:off x="7953125" y="3164600"/>
            <a:ext cx="1207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p:nvPr/>
        </p:nvSpPr>
        <p:spPr>
          <a:xfrm>
            <a:off x="3384813" y="1378175"/>
            <a:ext cx="2356500" cy="3643200"/>
          </a:xfrm>
          <a:prstGeom prst="rect">
            <a:avLst/>
          </a:prstGeom>
          <a:solidFill>
            <a:srgbClr val="D9D2E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6"/>
          <p:cNvSpPr txBox="1"/>
          <p:nvPr/>
        </p:nvSpPr>
        <p:spPr>
          <a:xfrm>
            <a:off x="3492213" y="3718200"/>
            <a:ext cx="2141700" cy="1131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Lexend"/>
                <a:ea typeface="Lexend"/>
                <a:cs typeface="Lexend"/>
                <a:sym typeface="Lexend"/>
              </a:rPr>
              <a:t>Subodh Chandra</a:t>
            </a:r>
            <a:r>
              <a:rPr b="1" lang="en" sz="1000">
                <a:solidFill>
                  <a:schemeClr val="dk1"/>
                </a:solidFill>
                <a:latin typeface="Lexend"/>
                <a:ea typeface="Lexend"/>
                <a:cs typeface="Lexend"/>
                <a:sym typeface="Lexend"/>
              </a:rPr>
              <a:t>  </a:t>
            </a:r>
            <a:r>
              <a:rPr lang="en" sz="1000">
                <a:solidFill>
                  <a:schemeClr val="dk1"/>
                </a:solidFill>
                <a:latin typeface="Lexend"/>
                <a:ea typeface="Lexend"/>
                <a:cs typeface="Lexend"/>
                <a:sym typeface="Lexend"/>
              </a:rPr>
              <a:t>(he/him) </a:t>
            </a:r>
            <a:endParaRPr sz="1000">
              <a:solidFill>
                <a:schemeClr val="dk1"/>
              </a:solidFill>
              <a:latin typeface="Lexend"/>
              <a:ea typeface="Lexend"/>
              <a:cs typeface="Lexend"/>
              <a:sym typeface="Lexend"/>
            </a:endParaRPr>
          </a:p>
          <a:p>
            <a:pPr indent="0" lvl="0" marL="0" rtl="0" algn="ctr">
              <a:lnSpc>
                <a:spcPct val="109090"/>
              </a:lnSpc>
              <a:spcBef>
                <a:spcPts val="1200"/>
              </a:spcBef>
              <a:spcAft>
                <a:spcPts val="0"/>
              </a:spcAft>
              <a:buNone/>
            </a:pPr>
            <a:r>
              <a:rPr b="1" i="1" lang="en" sz="1000">
                <a:solidFill>
                  <a:schemeClr val="dk1"/>
                </a:solidFill>
              </a:rPr>
              <a:t>Founder and Managing Partner, </a:t>
            </a:r>
            <a:r>
              <a:rPr b="1" lang="en" sz="1000">
                <a:solidFill>
                  <a:schemeClr val="dk1"/>
                </a:solidFill>
              </a:rPr>
              <a:t>The Chandra Law Firm LLC</a:t>
            </a:r>
            <a:endParaRPr b="1" sz="1000">
              <a:solidFill>
                <a:schemeClr val="dk1"/>
              </a:solidFill>
            </a:endParaRPr>
          </a:p>
          <a:p>
            <a:pPr indent="0" lvl="0" marL="0" rtl="0" algn="ctr">
              <a:spcBef>
                <a:spcPts val="1200"/>
              </a:spcBef>
              <a:spcAft>
                <a:spcPts val="0"/>
              </a:spcAft>
              <a:buNone/>
            </a:pPr>
            <a:r>
              <a:t/>
            </a:r>
            <a:endParaRPr i="1" sz="1000">
              <a:solidFill>
                <a:schemeClr val="dk1"/>
              </a:solidFill>
              <a:latin typeface="Lexend"/>
              <a:ea typeface="Lexend"/>
              <a:cs typeface="Lexend"/>
              <a:sym typeface="Lexend"/>
            </a:endParaRPr>
          </a:p>
          <a:p>
            <a:pPr indent="0" lvl="0" marL="0" rtl="0" algn="ctr">
              <a:spcBef>
                <a:spcPts val="0"/>
              </a:spcBef>
              <a:spcAft>
                <a:spcPts val="0"/>
              </a:spcAft>
              <a:buNone/>
            </a:pPr>
            <a:r>
              <a:t/>
            </a:r>
            <a:endParaRPr sz="1000">
              <a:solidFill>
                <a:schemeClr val="dk1"/>
              </a:solidFill>
              <a:latin typeface="Lexend"/>
              <a:ea typeface="Lexend"/>
              <a:cs typeface="Lexend"/>
              <a:sym typeface="Lexend"/>
            </a:endParaRPr>
          </a:p>
          <a:p>
            <a:pPr indent="0" lvl="0" marL="0" rtl="0" algn="ctr">
              <a:spcBef>
                <a:spcPts val="0"/>
              </a:spcBef>
              <a:spcAft>
                <a:spcPts val="0"/>
              </a:spcAft>
              <a:buNone/>
            </a:pPr>
            <a:r>
              <a:t/>
            </a:r>
            <a:endParaRPr sz="800">
              <a:latin typeface="Lexend"/>
              <a:ea typeface="Lexend"/>
              <a:cs typeface="Lexend"/>
              <a:sym typeface="Lexend"/>
            </a:endParaRPr>
          </a:p>
        </p:txBody>
      </p:sp>
      <p:sp>
        <p:nvSpPr>
          <p:cNvPr id="81" name="Google Shape;81;p16"/>
          <p:cNvSpPr txBox="1"/>
          <p:nvPr>
            <p:ph type="title"/>
          </p:nvPr>
        </p:nvSpPr>
        <p:spPr>
          <a:xfrm>
            <a:off x="304225" y="502900"/>
            <a:ext cx="8520600" cy="83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220">
                <a:solidFill>
                  <a:srgbClr val="7030A0"/>
                </a:solidFill>
                <a:latin typeface="Lexend ExtraBold"/>
                <a:ea typeface="Lexend ExtraBold"/>
                <a:cs typeface="Lexend ExtraBold"/>
                <a:sym typeface="Lexend ExtraBold"/>
              </a:rPr>
              <a:t>Today’s Panel</a:t>
            </a:r>
            <a:endParaRPr sz="4220">
              <a:solidFill>
                <a:srgbClr val="7030A0"/>
              </a:solidFill>
              <a:latin typeface="Lexend ExtraBold"/>
              <a:ea typeface="Lexend ExtraBold"/>
              <a:cs typeface="Lexend ExtraBold"/>
              <a:sym typeface="Lexend ExtraBold"/>
            </a:endParaRPr>
          </a:p>
        </p:txBody>
      </p:sp>
      <p:pic>
        <p:nvPicPr>
          <p:cNvPr id="82" name="Google Shape;82;p16"/>
          <p:cNvPicPr preferRelativeResize="0"/>
          <p:nvPr/>
        </p:nvPicPr>
        <p:blipFill>
          <a:blip r:embed="rId3">
            <a:alphaModFix/>
          </a:blip>
          <a:stretch>
            <a:fillRect/>
          </a:stretch>
        </p:blipFill>
        <p:spPr>
          <a:xfrm>
            <a:off x="-6875" y="0"/>
            <a:ext cx="9017600" cy="597000"/>
          </a:xfrm>
          <a:prstGeom prst="rect">
            <a:avLst/>
          </a:prstGeom>
          <a:noFill/>
          <a:ln>
            <a:noFill/>
          </a:ln>
        </p:spPr>
      </p:pic>
      <p:sp>
        <p:nvSpPr>
          <p:cNvPr id="83" name="Google Shape;83;p16"/>
          <p:cNvSpPr/>
          <p:nvPr/>
        </p:nvSpPr>
        <p:spPr>
          <a:xfrm>
            <a:off x="662900" y="1396475"/>
            <a:ext cx="2356500" cy="3643200"/>
          </a:xfrm>
          <a:prstGeom prst="rect">
            <a:avLst/>
          </a:prstGeom>
          <a:solidFill>
            <a:srgbClr val="D9D2E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6"/>
          <p:cNvSpPr txBox="1"/>
          <p:nvPr/>
        </p:nvSpPr>
        <p:spPr>
          <a:xfrm>
            <a:off x="765525" y="3718200"/>
            <a:ext cx="2141700" cy="1131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Lexend"/>
                <a:ea typeface="Lexend"/>
                <a:cs typeface="Lexend"/>
                <a:sym typeface="Lexend"/>
              </a:rPr>
              <a:t>Robert Baldwin III </a:t>
            </a:r>
            <a:r>
              <a:rPr b="1" lang="en" sz="1000">
                <a:solidFill>
                  <a:schemeClr val="dk1"/>
                </a:solidFill>
                <a:latin typeface="Lexend"/>
                <a:ea typeface="Lexend"/>
                <a:cs typeface="Lexend"/>
                <a:sym typeface="Lexend"/>
              </a:rPr>
              <a:t> </a:t>
            </a:r>
            <a:r>
              <a:rPr lang="en" sz="1000">
                <a:solidFill>
                  <a:schemeClr val="dk1"/>
                </a:solidFill>
                <a:latin typeface="Lexend"/>
                <a:ea typeface="Lexend"/>
                <a:cs typeface="Lexend"/>
                <a:sym typeface="Lexend"/>
              </a:rPr>
              <a:t>(he/him) </a:t>
            </a:r>
            <a:endParaRPr sz="1000">
              <a:solidFill>
                <a:schemeClr val="dk1"/>
              </a:solidFill>
              <a:latin typeface="Lexend"/>
              <a:ea typeface="Lexend"/>
              <a:cs typeface="Lexend"/>
              <a:sym typeface="Lexend"/>
            </a:endParaRPr>
          </a:p>
          <a:p>
            <a:pPr indent="0" lvl="0" marL="0" rtl="0" algn="ctr">
              <a:lnSpc>
                <a:spcPct val="109090"/>
              </a:lnSpc>
              <a:spcBef>
                <a:spcPts val="1200"/>
              </a:spcBef>
              <a:spcAft>
                <a:spcPts val="0"/>
              </a:spcAft>
              <a:buClr>
                <a:schemeClr val="dk1"/>
              </a:buClr>
              <a:buSzPts val="1100"/>
              <a:buFont typeface="Arial"/>
              <a:buNone/>
            </a:pPr>
            <a:r>
              <a:rPr b="1" i="1" lang="en" sz="900">
                <a:solidFill>
                  <a:schemeClr val="dk1"/>
                </a:solidFill>
              </a:rPr>
              <a:t>Founder and Managing Attorney, </a:t>
            </a:r>
            <a:r>
              <a:rPr b="1" lang="en" sz="900">
                <a:solidFill>
                  <a:schemeClr val="dk1"/>
                </a:solidFill>
              </a:rPr>
              <a:t>Virtue Law Group &amp; formerly </a:t>
            </a:r>
            <a:r>
              <a:rPr b="1" i="1" lang="en" sz="900">
                <a:solidFill>
                  <a:schemeClr val="dk1"/>
                </a:solidFill>
              </a:rPr>
              <a:t>Associate Producer</a:t>
            </a:r>
            <a:r>
              <a:rPr b="1" lang="en" sz="900">
                <a:solidFill>
                  <a:schemeClr val="dk1"/>
                </a:solidFill>
              </a:rPr>
              <a:t>, National Public Radio</a:t>
            </a:r>
            <a:endParaRPr b="1" sz="900">
              <a:solidFill>
                <a:schemeClr val="dk1"/>
              </a:solidFill>
            </a:endParaRPr>
          </a:p>
          <a:p>
            <a:pPr indent="0" lvl="0" marL="0" rtl="0" algn="ctr">
              <a:spcBef>
                <a:spcPts val="1200"/>
              </a:spcBef>
              <a:spcAft>
                <a:spcPts val="0"/>
              </a:spcAft>
              <a:buNone/>
            </a:pPr>
            <a:r>
              <a:t/>
            </a:r>
            <a:endParaRPr i="1" sz="1000">
              <a:solidFill>
                <a:schemeClr val="dk1"/>
              </a:solidFill>
              <a:latin typeface="Lexend"/>
              <a:ea typeface="Lexend"/>
              <a:cs typeface="Lexend"/>
              <a:sym typeface="Lexend"/>
            </a:endParaRPr>
          </a:p>
          <a:p>
            <a:pPr indent="0" lvl="0" marL="0" rtl="0" algn="ctr">
              <a:spcBef>
                <a:spcPts val="0"/>
              </a:spcBef>
              <a:spcAft>
                <a:spcPts val="0"/>
              </a:spcAft>
              <a:buNone/>
            </a:pPr>
            <a:r>
              <a:t/>
            </a:r>
            <a:endParaRPr sz="1000">
              <a:solidFill>
                <a:schemeClr val="dk1"/>
              </a:solidFill>
              <a:latin typeface="Lexend"/>
              <a:ea typeface="Lexend"/>
              <a:cs typeface="Lexend"/>
              <a:sym typeface="Lexend"/>
            </a:endParaRPr>
          </a:p>
          <a:p>
            <a:pPr indent="0" lvl="0" marL="0" rtl="0" algn="ctr">
              <a:spcBef>
                <a:spcPts val="0"/>
              </a:spcBef>
              <a:spcAft>
                <a:spcPts val="0"/>
              </a:spcAft>
              <a:buNone/>
            </a:pPr>
            <a:r>
              <a:t/>
            </a:r>
            <a:endParaRPr sz="800">
              <a:latin typeface="Lexend"/>
              <a:ea typeface="Lexend"/>
              <a:cs typeface="Lexend"/>
              <a:sym typeface="Lexend"/>
            </a:endParaRPr>
          </a:p>
        </p:txBody>
      </p:sp>
      <p:pic>
        <p:nvPicPr>
          <p:cNvPr id="85" name="Google Shape;85;p16"/>
          <p:cNvPicPr preferRelativeResize="0"/>
          <p:nvPr/>
        </p:nvPicPr>
        <p:blipFill rotWithShape="1">
          <a:blip r:embed="rId4">
            <a:alphaModFix/>
          </a:blip>
          <a:srcRect b="0" l="7855" r="7855" t="0"/>
          <a:stretch/>
        </p:blipFill>
        <p:spPr>
          <a:xfrm>
            <a:off x="950150" y="1470644"/>
            <a:ext cx="1782000" cy="2114106"/>
          </a:xfrm>
          <a:prstGeom prst="rect">
            <a:avLst/>
          </a:prstGeom>
          <a:noFill/>
          <a:ln cap="flat" cmpd="sng" w="19050">
            <a:solidFill>
              <a:schemeClr val="dk1"/>
            </a:solidFill>
            <a:prstDash val="solid"/>
            <a:round/>
            <a:headEnd len="sm" w="sm" type="none"/>
            <a:tailEnd len="sm" w="sm" type="none"/>
          </a:ln>
        </p:spPr>
      </p:pic>
      <p:pic>
        <p:nvPicPr>
          <p:cNvPr id="86" name="Google Shape;86;p16"/>
          <p:cNvPicPr preferRelativeResize="0"/>
          <p:nvPr/>
        </p:nvPicPr>
        <p:blipFill rotWithShape="1">
          <a:blip r:embed="rId5">
            <a:alphaModFix/>
          </a:blip>
          <a:srcRect b="0" l="14002" r="14002" t="0"/>
          <a:stretch/>
        </p:blipFill>
        <p:spPr>
          <a:xfrm>
            <a:off x="3725925" y="1514624"/>
            <a:ext cx="1674299" cy="2114227"/>
          </a:xfrm>
          <a:prstGeom prst="rect">
            <a:avLst/>
          </a:prstGeom>
          <a:noFill/>
          <a:ln cap="flat" cmpd="sng" w="19050">
            <a:solidFill>
              <a:schemeClr val="dk1"/>
            </a:solidFill>
            <a:prstDash val="solid"/>
            <a:round/>
            <a:headEnd len="sm" w="sm" type="none"/>
            <a:tailEnd len="sm" w="sm" type="none"/>
          </a:ln>
        </p:spPr>
      </p:pic>
      <p:sp>
        <p:nvSpPr>
          <p:cNvPr id="87" name="Google Shape;87;p16"/>
          <p:cNvSpPr/>
          <p:nvPr/>
        </p:nvSpPr>
        <p:spPr>
          <a:xfrm>
            <a:off x="6218925" y="1378175"/>
            <a:ext cx="2356500" cy="3643200"/>
          </a:xfrm>
          <a:prstGeom prst="rect">
            <a:avLst/>
          </a:prstGeom>
          <a:solidFill>
            <a:srgbClr val="D9D2E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8" name="Google Shape;88;p16"/>
          <p:cNvPicPr preferRelativeResize="0"/>
          <p:nvPr/>
        </p:nvPicPr>
        <p:blipFill rotWithShape="1">
          <a:blip r:embed="rId6">
            <a:alphaModFix/>
          </a:blip>
          <a:srcRect b="0" l="10405" r="10405" t="0"/>
          <a:stretch/>
        </p:blipFill>
        <p:spPr>
          <a:xfrm>
            <a:off x="6516550" y="1514625"/>
            <a:ext cx="1674301" cy="2114227"/>
          </a:xfrm>
          <a:prstGeom prst="rect">
            <a:avLst/>
          </a:prstGeom>
          <a:noFill/>
          <a:ln cap="flat" cmpd="sng" w="19050">
            <a:solidFill>
              <a:schemeClr val="dk1"/>
            </a:solidFill>
            <a:prstDash val="solid"/>
            <a:round/>
            <a:headEnd len="sm" w="sm" type="none"/>
            <a:tailEnd len="sm" w="sm" type="none"/>
          </a:ln>
        </p:spPr>
      </p:pic>
      <p:sp>
        <p:nvSpPr>
          <p:cNvPr id="89" name="Google Shape;89;p16"/>
          <p:cNvSpPr txBox="1"/>
          <p:nvPr/>
        </p:nvSpPr>
        <p:spPr>
          <a:xfrm>
            <a:off x="6326325" y="3718200"/>
            <a:ext cx="2141700" cy="1131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Lexend"/>
                <a:ea typeface="Lexend"/>
                <a:cs typeface="Lexend"/>
                <a:sym typeface="Lexend"/>
              </a:rPr>
              <a:t>Debra Katz</a:t>
            </a:r>
            <a:r>
              <a:rPr b="1" lang="en" sz="1000">
                <a:solidFill>
                  <a:schemeClr val="dk1"/>
                </a:solidFill>
                <a:latin typeface="Lexend"/>
                <a:ea typeface="Lexend"/>
                <a:cs typeface="Lexend"/>
                <a:sym typeface="Lexend"/>
              </a:rPr>
              <a:t>  </a:t>
            </a:r>
            <a:r>
              <a:rPr lang="en" sz="1000">
                <a:solidFill>
                  <a:schemeClr val="dk1"/>
                </a:solidFill>
                <a:latin typeface="Lexend"/>
                <a:ea typeface="Lexend"/>
                <a:cs typeface="Lexend"/>
                <a:sym typeface="Lexend"/>
              </a:rPr>
              <a:t>(she/her) </a:t>
            </a:r>
            <a:endParaRPr sz="1000">
              <a:solidFill>
                <a:schemeClr val="dk1"/>
              </a:solidFill>
              <a:latin typeface="Lexend"/>
              <a:ea typeface="Lexend"/>
              <a:cs typeface="Lexend"/>
              <a:sym typeface="Lexend"/>
            </a:endParaRPr>
          </a:p>
          <a:p>
            <a:pPr indent="0" lvl="0" marL="0" rtl="0" algn="ctr">
              <a:lnSpc>
                <a:spcPct val="100000"/>
              </a:lnSpc>
              <a:spcBef>
                <a:spcPts val="0"/>
              </a:spcBef>
              <a:spcAft>
                <a:spcPts val="0"/>
              </a:spcAft>
              <a:buNone/>
            </a:pPr>
            <a:r>
              <a:t/>
            </a:r>
            <a:endParaRPr b="1" i="1" sz="1000">
              <a:solidFill>
                <a:schemeClr val="dk1"/>
              </a:solidFill>
            </a:endParaRPr>
          </a:p>
          <a:p>
            <a:pPr indent="0" lvl="0" marL="0" rtl="0" algn="ctr">
              <a:lnSpc>
                <a:spcPct val="100000"/>
              </a:lnSpc>
              <a:spcBef>
                <a:spcPts val="0"/>
              </a:spcBef>
              <a:spcAft>
                <a:spcPts val="0"/>
              </a:spcAft>
              <a:buNone/>
            </a:pPr>
            <a:r>
              <a:rPr b="1" i="1" lang="en" sz="1000">
                <a:solidFill>
                  <a:schemeClr val="dk1"/>
                </a:solidFill>
              </a:rPr>
              <a:t>Founding Partner, </a:t>
            </a:r>
            <a:endParaRPr b="1" sz="1000">
              <a:solidFill>
                <a:schemeClr val="dk1"/>
              </a:solidFill>
            </a:endParaRPr>
          </a:p>
          <a:p>
            <a:pPr indent="0" lvl="0" marL="0" rtl="0" algn="ctr">
              <a:lnSpc>
                <a:spcPct val="100000"/>
              </a:lnSpc>
              <a:spcBef>
                <a:spcPts val="0"/>
              </a:spcBef>
              <a:spcAft>
                <a:spcPts val="0"/>
              </a:spcAft>
              <a:buNone/>
            </a:pPr>
            <a:r>
              <a:rPr b="1" lang="en" sz="1000">
                <a:solidFill>
                  <a:schemeClr val="dk1"/>
                </a:solidFill>
              </a:rPr>
              <a:t>Katz Banks Kumin</a:t>
            </a:r>
            <a:endParaRPr b="1" sz="1000">
              <a:solidFill>
                <a:schemeClr val="dk1"/>
              </a:solidFill>
            </a:endParaRPr>
          </a:p>
          <a:p>
            <a:pPr indent="0" lvl="0" marL="0" rtl="0" algn="ctr">
              <a:spcBef>
                <a:spcPts val="0"/>
              </a:spcBef>
              <a:spcAft>
                <a:spcPts val="0"/>
              </a:spcAft>
              <a:buNone/>
            </a:pPr>
            <a:r>
              <a:t/>
            </a:r>
            <a:endParaRPr i="1" sz="1000">
              <a:solidFill>
                <a:schemeClr val="dk1"/>
              </a:solidFill>
              <a:latin typeface="Lexend"/>
              <a:ea typeface="Lexend"/>
              <a:cs typeface="Lexend"/>
              <a:sym typeface="Lexend"/>
            </a:endParaRPr>
          </a:p>
          <a:p>
            <a:pPr indent="0" lvl="0" marL="0" rtl="0" algn="ctr">
              <a:spcBef>
                <a:spcPts val="0"/>
              </a:spcBef>
              <a:spcAft>
                <a:spcPts val="0"/>
              </a:spcAft>
              <a:buNone/>
            </a:pPr>
            <a:r>
              <a:t/>
            </a:r>
            <a:endParaRPr sz="1000">
              <a:solidFill>
                <a:schemeClr val="dk1"/>
              </a:solidFill>
              <a:latin typeface="Lexend"/>
              <a:ea typeface="Lexend"/>
              <a:cs typeface="Lexend"/>
              <a:sym typeface="Lexend"/>
            </a:endParaRPr>
          </a:p>
          <a:p>
            <a:pPr indent="0" lvl="0" marL="0" rtl="0" algn="ctr">
              <a:spcBef>
                <a:spcPts val="0"/>
              </a:spcBef>
              <a:spcAft>
                <a:spcPts val="0"/>
              </a:spcAft>
              <a:buNone/>
            </a:pPr>
            <a:r>
              <a:t/>
            </a:r>
            <a:endParaRPr sz="800">
              <a:latin typeface="Lexend"/>
              <a:ea typeface="Lexend"/>
              <a:cs typeface="Lexend"/>
              <a:sym typeface="Lexe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idx="1" type="body"/>
          </p:nvPr>
        </p:nvSpPr>
        <p:spPr>
          <a:xfrm>
            <a:off x="2742050" y="643000"/>
            <a:ext cx="6192600" cy="4236900"/>
          </a:xfrm>
          <a:prstGeom prst="rect">
            <a:avLst/>
          </a:prstGeom>
        </p:spPr>
        <p:txBody>
          <a:bodyPr anchorCtr="0" anchor="t" bIns="91425" lIns="285750"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Speaker bio 1</a:t>
            </a:r>
            <a:endParaRPr sz="2100">
              <a:solidFill>
                <a:schemeClr val="dk1"/>
              </a:solidFill>
            </a:endParaRPr>
          </a:p>
          <a:p>
            <a:pPr indent="0" lvl="0" marL="0" rtl="0" algn="l">
              <a:spcBef>
                <a:spcPts val="0"/>
              </a:spcBef>
              <a:spcAft>
                <a:spcPts val="0"/>
              </a:spcAft>
              <a:buNone/>
            </a:pPr>
            <a:r>
              <a:t/>
            </a:r>
            <a:endParaRPr sz="643">
              <a:solidFill>
                <a:schemeClr val="dk1"/>
              </a:solidFill>
              <a:highlight>
                <a:srgbClr val="FFFFFF"/>
              </a:highlight>
            </a:endParaRPr>
          </a:p>
          <a:p>
            <a:pPr indent="0" lvl="0" marL="0" rtl="0" algn="l">
              <a:spcBef>
                <a:spcPts val="0"/>
              </a:spcBef>
              <a:spcAft>
                <a:spcPts val="1200"/>
              </a:spcAft>
              <a:buNone/>
            </a:pPr>
            <a:r>
              <a:t/>
            </a:r>
            <a:endParaRPr sz="1900"/>
          </a:p>
        </p:txBody>
      </p:sp>
      <p:sp>
        <p:nvSpPr>
          <p:cNvPr id="95" name="Google Shape;95;p17"/>
          <p:cNvSpPr txBox="1"/>
          <p:nvPr/>
        </p:nvSpPr>
        <p:spPr>
          <a:xfrm>
            <a:off x="334050" y="3277150"/>
            <a:ext cx="86715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solidFill>
                <a:schemeClr val="dk1"/>
              </a:solidFill>
              <a:highlight>
                <a:srgbClr val="FFFFFF"/>
              </a:highlight>
            </a:endParaRPr>
          </a:p>
        </p:txBody>
      </p:sp>
      <p:pic>
        <p:nvPicPr>
          <p:cNvPr id="96" name="Google Shape;96;p17"/>
          <p:cNvPicPr preferRelativeResize="0"/>
          <p:nvPr/>
        </p:nvPicPr>
        <p:blipFill>
          <a:blip r:embed="rId3">
            <a:alphaModFix/>
          </a:blip>
          <a:stretch>
            <a:fillRect/>
          </a:stretch>
        </p:blipFill>
        <p:spPr>
          <a:xfrm>
            <a:off x="-6875" y="0"/>
            <a:ext cx="9017600" cy="597000"/>
          </a:xfrm>
          <a:prstGeom prst="rect">
            <a:avLst/>
          </a:prstGeom>
          <a:noFill/>
          <a:ln>
            <a:noFill/>
          </a:ln>
        </p:spPr>
      </p:pic>
      <p:sp>
        <p:nvSpPr>
          <p:cNvPr id="97" name="Google Shape;97;p17"/>
          <p:cNvSpPr/>
          <p:nvPr/>
        </p:nvSpPr>
        <p:spPr>
          <a:xfrm>
            <a:off x="75" y="597000"/>
            <a:ext cx="9144000" cy="4546500"/>
          </a:xfrm>
          <a:prstGeom prst="rect">
            <a:avLst/>
          </a:prstGeom>
          <a:solidFill>
            <a:srgbClr val="D9D2E9"/>
          </a:solidFill>
          <a:ln cap="flat" cmpd="sng" w="2857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7"/>
          <p:cNvSpPr txBox="1"/>
          <p:nvPr/>
        </p:nvSpPr>
        <p:spPr>
          <a:xfrm>
            <a:off x="1855325" y="643000"/>
            <a:ext cx="7012500" cy="2049300"/>
          </a:xfrm>
          <a:prstGeom prst="rect">
            <a:avLst/>
          </a:prstGeom>
          <a:noFill/>
          <a:ln>
            <a:noFill/>
          </a:ln>
        </p:spPr>
        <p:txBody>
          <a:bodyPr anchorCtr="0" anchor="t" bIns="91425" lIns="91425" spcFirstLastPara="1" rIns="91425" wrap="square" tIns="91425">
            <a:noAutofit/>
          </a:bodyPr>
          <a:lstStyle/>
          <a:p>
            <a:pPr indent="0" lvl="0" marL="0" rtl="0" algn="l">
              <a:lnSpc>
                <a:spcPct val="136363"/>
              </a:lnSpc>
              <a:spcBef>
                <a:spcPts val="1200"/>
              </a:spcBef>
              <a:spcAft>
                <a:spcPts val="0"/>
              </a:spcAft>
              <a:buClr>
                <a:schemeClr val="dk1"/>
              </a:buClr>
              <a:buSzPts val="1100"/>
              <a:buFont typeface="Arial"/>
              <a:buNone/>
            </a:pPr>
            <a:r>
              <a:rPr b="1" lang="en" sz="1200">
                <a:solidFill>
                  <a:schemeClr val="dk1"/>
                </a:solidFill>
              </a:rPr>
              <a:t>Robert Baldwin III </a:t>
            </a:r>
            <a:r>
              <a:rPr lang="en" sz="1200">
                <a:solidFill>
                  <a:schemeClr val="dk1"/>
                </a:solidFill>
              </a:rPr>
              <a:t>(he/ him) is the founder and managing attorney at Virtue Law Group, where he practices plaintiff-side labor and employment with an emphasis on civil rights.</a:t>
            </a:r>
            <a:endParaRPr sz="1200">
              <a:solidFill>
                <a:schemeClr val="dk1"/>
              </a:solidFill>
            </a:endParaRPr>
          </a:p>
          <a:p>
            <a:pPr indent="0" lvl="0" marL="0" rtl="0" algn="l">
              <a:lnSpc>
                <a:spcPct val="136363"/>
              </a:lnSpc>
              <a:spcBef>
                <a:spcPts val="1200"/>
              </a:spcBef>
              <a:spcAft>
                <a:spcPts val="0"/>
              </a:spcAft>
              <a:buClr>
                <a:schemeClr val="dk1"/>
              </a:buClr>
              <a:buSzPts val="1100"/>
              <a:buFont typeface="Arial"/>
              <a:buNone/>
            </a:pPr>
            <a:r>
              <a:rPr lang="en" sz="1200">
                <a:solidFill>
                  <a:schemeClr val="dk1"/>
                </a:solidFill>
              </a:rPr>
              <a:t>Mr. Baldwin represents government and private sector employees in all aspects of employment law matters before federal agencies in Washington D.C., Maryland, and Virginia, and Maryland federal courts. His experience includes matters of discrimination on the basis of race, sex, sexual orientation, disability; and hostile work environment. He has also litigated breach of contract claims and retaliation.</a:t>
            </a:r>
            <a:endParaRPr sz="1200">
              <a:solidFill>
                <a:schemeClr val="dk1"/>
              </a:solidFill>
            </a:endParaRPr>
          </a:p>
          <a:p>
            <a:pPr indent="0" lvl="0" marL="0" rtl="0" algn="l">
              <a:lnSpc>
                <a:spcPct val="136363"/>
              </a:lnSpc>
              <a:spcBef>
                <a:spcPts val="1200"/>
              </a:spcBef>
              <a:spcAft>
                <a:spcPts val="1200"/>
              </a:spcAft>
              <a:buClr>
                <a:schemeClr val="dk1"/>
              </a:buClr>
              <a:buSzPts val="1100"/>
              <a:buFont typeface="Arial"/>
              <a:buNone/>
            </a:pPr>
            <a:r>
              <a:t/>
            </a:r>
            <a:endParaRPr b="1" sz="1100">
              <a:solidFill>
                <a:schemeClr val="dk1"/>
              </a:solidFill>
            </a:endParaRPr>
          </a:p>
        </p:txBody>
      </p:sp>
      <p:sp>
        <p:nvSpPr>
          <p:cNvPr id="99" name="Google Shape;99;p17"/>
          <p:cNvSpPr txBox="1"/>
          <p:nvPr/>
        </p:nvSpPr>
        <p:spPr>
          <a:xfrm>
            <a:off x="134925" y="2571750"/>
            <a:ext cx="8795700" cy="2378700"/>
          </a:xfrm>
          <a:prstGeom prst="rect">
            <a:avLst/>
          </a:prstGeom>
          <a:noFill/>
          <a:ln>
            <a:noFill/>
          </a:ln>
        </p:spPr>
        <p:txBody>
          <a:bodyPr anchorCtr="0" anchor="t" bIns="91425" lIns="91425" spcFirstLastPara="1" rIns="91425" wrap="square" tIns="91425">
            <a:noAutofit/>
          </a:bodyPr>
          <a:lstStyle/>
          <a:p>
            <a:pPr indent="0" lvl="0" marL="0" rtl="0" algn="l">
              <a:lnSpc>
                <a:spcPct val="136363"/>
              </a:lnSpc>
              <a:spcBef>
                <a:spcPts val="1200"/>
              </a:spcBef>
              <a:spcAft>
                <a:spcPts val="0"/>
              </a:spcAft>
              <a:buClr>
                <a:schemeClr val="dk1"/>
              </a:buClr>
              <a:buSzPts val="1100"/>
              <a:buFont typeface="Arial"/>
              <a:buNone/>
            </a:pPr>
            <a:r>
              <a:rPr lang="en" sz="1200">
                <a:solidFill>
                  <a:schemeClr val="dk1"/>
                </a:solidFill>
              </a:rPr>
              <a:t>Prior to founding Virtue Law Group, Mr. Baldwin worked of-counsel with a local employment and business law firm. Before that, he spent time with the American Federation of Government Employees Local 12 representing personnel in the United States Department of Labor and Bureau of Labor and Statistics.</a:t>
            </a:r>
            <a:endParaRPr sz="1200">
              <a:solidFill>
                <a:schemeClr val="dk1"/>
              </a:solidFill>
            </a:endParaRPr>
          </a:p>
          <a:p>
            <a:pPr indent="0" lvl="0" marL="0" rtl="0" algn="l">
              <a:lnSpc>
                <a:spcPct val="136363"/>
              </a:lnSpc>
              <a:spcBef>
                <a:spcPts val="1200"/>
              </a:spcBef>
              <a:spcAft>
                <a:spcPts val="0"/>
              </a:spcAft>
              <a:buClr>
                <a:schemeClr val="dk1"/>
              </a:buClr>
              <a:buSzPts val="1100"/>
              <a:buFont typeface="Arial"/>
              <a:buNone/>
            </a:pPr>
            <a:r>
              <a:rPr lang="en" sz="1200">
                <a:solidFill>
                  <a:schemeClr val="dk1"/>
                </a:solidFill>
              </a:rPr>
              <a:t>Mr. Baldwin was also formerly an Associate Producer for National Public Radio's </a:t>
            </a:r>
            <a:r>
              <a:rPr i="1" lang="en" sz="1200">
                <a:solidFill>
                  <a:schemeClr val="dk1"/>
                </a:solidFill>
              </a:rPr>
              <a:t>All Things Considered </a:t>
            </a:r>
            <a:r>
              <a:rPr lang="en" sz="1200">
                <a:solidFill>
                  <a:schemeClr val="dk1"/>
                </a:solidFill>
              </a:rPr>
              <a:t>and a reporter covering developing legal issues. He was part of the team that won a 2019 National Press Club Award for the breaking news coverage of the Pittsburgh Tree of Life Synagogue shooting.</a:t>
            </a:r>
            <a:endParaRPr sz="1200">
              <a:solidFill>
                <a:schemeClr val="dk1"/>
              </a:solidFill>
            </a:endParaRPr>
          </a:p>
          <a:p>
            <a:pPr indent="0" lvl="0" marL="0" rtl="0" algn="l">
              <a:lnSpc>
                <a:spcPct val="136363"/>
              </a:lnSpc>
              <a:spcBef>
                <a:spcPts val="1200"/>
              </a:spcBef>
              <a:spcAft>
                <a:spcPts val="1200"/>
              </a:spcAft>
              <a:buClr>
                <a:schemeClr val="dk1"/>
              </a:buClr>
              <a:buSzPts val="1100"/>
              <a:buFont typeface="Arial"/>
              <a:buNone/>
            </a:pPr>
            <a:r>
              <a:rPr lang="en" sz="1200">
                <a:solidFill>
                  <a:schemeClr val="dk1"/>
                </a:solidFill>
              </a:rPr>
              <a:t>Mr. Baldwin currently serves as a board member of the Washington Bar Association, where he chairs the Young Lawyer Division. He has been awarded “Young Lawyer of the Year” by both the WBA-YLD and the National Bar Association - Young Lawyer Division. He has also been recognized as a top 40 under 40 by the National Black Lawyers Top 100.</a:t>
            </a:r>
            <a:endParaRPr sz="1200">
              <a:solidFill>
                <a:schemeClr val="dk1"/>
              </a:solidFill>
            </a:endParaRPr>
          </a:p>
        </p:txBody>
      </p:sp>
      <p:pic>
        <p:nvPicPr>
          <p:cNvPr id="100" name="Google Shape;100;p17"/>
          <p:cNvPicPr preferRelativeResize="0"/>
          <p:nvPr/>
        </p:nvPicPr>
        <p:blipFill rotWithShape="1">
          <a:blip r:embed="rId4">
            <a:alphaModFix/>
          </a:blip>
          <a:srcRect b="0" l="7855" r="7855" t="0"/>
          <a:stretch/>
        </p:blipFill>
        <p:spPr>
          <a:xfrm>
            <a:off x="134925" y="643012"/>
            <a:ext cx="1554350" cy="184402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p:nvPr/>
        </p:nvSpPr>
        <p:spPr>
          <a:xfrm>
            <a:off x="75" y="597000"/>
            <a:ext cx="9144000" cy="4546500"/>
          </a:xfrm>
          <a:prstGeom prst="rect">
            <a:avLst/>
          </a:prstGeom>
          <a:solidFill>
            <a:srgbClr val="D9D2E9"/>
          </a:solidFill>
          <a:ln cap="flat" cmpd="sng" w="2857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36363"/>
              </a:lnSpc>
              <a:spcBef>
                <a:spcPts val="0"/>
              </a:spcBef>
              <a:spcAft>
                <a:spcPts val="0"/>
              </a:spcAft>
              <a:buNone/>
            </a:pPr>
            <a:r>
              <a:t/>
            </a:r>
            <a:endParaRPr b="1" sz="1000">
              <a:solidFill>
                <a:schemeClr val="dk1"/>
              </a:solidFill>
            </a:endParaRPr>
          </a:p>
          <a:p>
            <a:pPr indent="0" lvl="0" marL="0" rtl="0" algn="l">
              <a:lnSpc>
                <a:spcPct val="136363"/>
              </a:lnSpc>
              <a:spcBef>
                <a:spcPts val="0"/>
              </a:spcBef>
              <a:spcAft>
                <a:spcPts val="0"/>
              </a:spcAft>
              <a:buNone/>
            </a:pPr>
            <a:r>
              <a:t/>
            </a:r>
            <a:endParaRPr b="1" sz="1000">
              <a:solidFill>
                <a:schemeClr val="dk1"/>
              </a:solidFill>
            </a:endParaRPr>
          </a:p>
          <a:p>
            <a:pPr indent="0" lvl="0" marL="0" rtl="0" algn="l">
              <a:lnSpc>
                <a:spcPct val="136363"/>
              </a:lnSpc>
              <a:spcBef>
                <a:spcPts val="0"/>
              </a:spcBef>
              <a:spcAft>
                <a:spcPts val="0"/>
              </a:spcAft>
              <a:buNone/>
            </a:pPr>
            <a:r>
              <a:t/>
            </a:r>
            <a:endParaRPr b="1" sz="1000">
              <a:solidFill>
                <a:schemeClr val="dk1"/>
              </a:solidFill>
            </a:endParaRPr>
          </a:p>
          <a:p>
            <a:pPr indent="0" lvl="0" marL="0" rtl="0" algn="l">
              <a:lnSpc>
                <a:spcPct val="136363"/>
              </a:lnSpc>
              <a:spcBef>
                <a:spcPts val="0"/>
              </a:spcBef>
              <a:spcAft>
                <a:spcPts val="0"/>
              </a:spcAft>
              <a:buNone/>
            </a:pPr>
            <a:r>
              <a:t/>
            </a:r>
            <a:endParaRPr b="1" sz="1000">
              <a:solidFill>
                <a:schemeClr val="dk1"/>
              </a:solidFill>
            </a:endParaRPr>
          </a:p>
          <a:p>
            <a:pPr indent="0" lvl="0" marL="0" rtl="0" algn="l">
              <a:lnSpc>
                <a:spcPct val="136363"/>
              </a:lnSpc>
              <a:spcBef>
                <a:spcPts val="0"/>
              </a:spcBef>
              <a:spcAft>
                <a:spcPts val="0"/>
              </a:spcAft>
              <a:buNone/>
            </a:pPr>
            <a:r>
              <a:t/>
            </a:r>
            <a:endParaRPr b="1" sz="1000">
              <a:solidFill>
                <a:schemeClr val="dk1"/>
              </a:solidFill>
            </a:endParaRPr>
          </a:p>
          <a:p>
            <a:pPr indent="0" lvl="0" marL="0" rtl="0" algn="l">
              <a:lnSpc>
                <a:spcPct val="136363"/>
              </a:lnSpc>
              <a:spcBef>
                <a:spcPts val="0"/>
              </a:spcBef>
              <a:spcAft>
                <a:spcPts val="0"/>
              </a:spcAft>
              <a:buNone/>
            </a:pPr>
            <a:r>
              <a:t/>
            </a:r>
            <a:endParaRPr b="1" sz="1000">
              <a:solidFill>
                <a:schemeClr val="dk1"/>
              </a:solidFill>
            </a:endParaRPr>
          </a:p>
          <a:p>
            <a:pPr indent="0" lvl="0" marL="0" rtl="0" algn="l">
              <a:lnSpc>
                <a:spcPct val="136363"/>
              </a:lnSpc>
              <a:spcBef>
                <a:spcPts val="0"/>
              </a:spcBef>
              <a:spcAft>
                <a:spcPts val="0"/>
              </a:spcAft>
              <a:buNone/>
            </a:pPr>
            <a:r>
              <a:t/>
            </a:r>
            <a:endParaRPr b="1" sz="1000">
              <a:solidFill>
                <a:schemeClr val="dk1"/>
              </a:solidFill>
            </a:endParaRPr>
          </a:p>
          <a:p>
            <a:pPr indent="0" lvl="0" marL="0" rtl="0" algn="l">
              <a:lnSpc>
                <a:spcPct val="136363"/>
              </a:lnSpc>
              <a:spcBef>
                <a:spcPts val="0"/>
              </a:spcBef>
              <a:spcAft>
                <a:spcPts val="0"/>
              </a:spcAft>
              <a:buNone/>
            </a:pPr>
            <a:r>
              <a:t/>
            </a:r>
            <a:endParaRPr b="1" sz="1000">
              <a:solidFill>
                <a:schemeClr val="dk1"/>
              </a:solidFill>
            </a:endParaRPr>
          </a:p>
          <a:p>
            <a:pPr indent="0" lvl="0" marL="0" rtl="0" algn="l">
              <a:lnSpc>
                <a:spcPct val="115000"/>
              </a:lnSpc>
              <a:spcBef>
                <a:spcPts val="0"/>
              </a:spcBef>
              <a:spcAft>
                <a:spcPts val="0"/>
              </a:spcAft>
              <a:buNone/>
            </a:pPr>
            <a:r>
              <a:rPr lang="en" sz="1000">
                <a:solidFill>
                  <a:schemeClr val="dk1"/>
                </a:solidFill>
                <a:uFill>
                  <a:noFill/>
                </a:uFill>
                <a:hlinkClick r:id="rId3">
                  <a:extLst>
                    <a:ext uri="{A12FA001-AC4F-418D-AE19-62706E023703}">
                      <ahyp:hlinkClr val="tx"/>
                    </a:ext>
                  </a:extLst>
                </a:hlinkClick>
              </a:rPr>
              <a:t>voter-suppression schemes</a:t>
            </a:r>
            <a:r>
              <a:rPr lang="en" sz="1000">
                <a:solidFill>
                  <a:schemeClr val="dk1"/>
                </a:solidFill>
              </a:rPr>
              <a:t> by the Ohio Secretary of State, and the</a:t>
            </a:r>
            <a:r>
              <a:rPr lang="en" sz="1000">
                <a:solidFill>
                  <a:schemeClr val="dk1"/>
                </a:solidFill>
                <a:uFill>
                  <a:noFill/>
                </a:uFill>
                <a:hlinkClick r:id="rId4">
                  <a:extLst>
                    <a:ext uri="{A12FA001-AC4F-418D-AE19-62706E023703}">
                      <ahyp:hlinkClr val="tx"/>
                    </a:ext>
                  </a:extLst>
                </a:hlinkClick>
              </a:rPr>
              <a:t> retaliation suit over sexual-harassment allegations</a:t>
            </a:r>
            <a:r>
              <a:rPr lang="en" sz="1000">
                <a:solidFill>
                  <a:schemeClr val="dk1"/>
                </a:solidFill>
              </a:rPr>
              <a:t> that resulted in the</a:t>
            </a:r>
            <a:r>
              <a:rPr lang="en" sz="1000">
                <a:solidFill>
                  <a:schemeClr val="dk1"/>
                </a:solidFill>
                <a:uFill>
                  <a:noFill/>
                </a:uFill>
                <a:hlinkClick r:id="rId5">
                  <a:extLst>
                    <a:ext uri="{A12FA001-AC4F-418D-AE19-62706E023703}">
                      <ahyp:hlinkClr val="tx"/>
                    </a:ext>
                  </a:extLst>
                </a:hlinkClick>
              </a:rPr>
              <a:t> resignation of Case Western Reserve University's law-school dean</a:t>
            </a:r>
            <a:r>
              <a:rPr lang="en"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Before founding the firm, Mr. Chandra served as director of law for the city of Cleveland, a billion-dollar corporation. He also sometimes served as Cleveland's acting mayor.  Previously, as federal prosecutor, Mr. Chandra successfully prosecuted healthcare fraud and corruption—winning a commendation from FBI director Robert Mueller for "demonstrated excellence" as well as from the special agent in charge of the FBI's Cleveland office. Before that, Mr. Chandra served as a litigator in large law firms in both Cleveland and Los Angeles.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Mr. Chandra is a graduate of the Yale Law School, where he was executive editor of the Yale Law &amp; Policy Review. He also graduated with honors and distinction from Stanford University, which awarded him the John Gardner Fellowship to work as a protégé of Ohio Governor Richard F. Celeste.</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Mr. Chandra has served as Distinguished Practitioner in Residence at Case Western Reserve University School of Law, teaching appellate practice and legal ethics. He has also served as a legal-ethics and attorneys' fees expert in litigation. Based on the review of his peers, he has been included in Best Lawyers® in America for civil rights and Ohio Super Lawyers®. Under his leadership, Chandra Law has been peer-review included in U.S. News and World Reports' Best Law Firms in America for Civil Rights. And he was named 2022 Lawyer of the Year in Civil Rights by Best Lawyers® in America.</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Mr. Chandra's work is featured in the documentaries</a:t>
            </a:r>
            <a:r>
              <a:rPr i="1" lang="en" sz="1000">
                <a:solidFill>
                  <a:schemeClr val="dk1"/>
                </a:solidFill>
                <a:uFill>
                  <a:noFill/>
                </a:uFill>
                <a:hlinkClick r:id="rId6">
                  <a:extLst>
                    <a:ext uri="{A12FA001-AC4F-418D-AE19-62706E023703}">
                      <ahyp:hlinkClr val="tx"/>
                    </a:ext>
                  </a:extLst>
                </a:hlinkClick>
              </a:rPr>
              <a:t> Free for All! </a:t>
            </a:r>
            <a:r>
              <a:rPr lang="en" sz="1000">
                <a:solidFill>
                  <a:schemeClr val="dk1"/>
                </a:solidFill>
                <a:uFill>
                  <a:noFill/>
                </a:uFill>
                <a:hlinkClick r:id="rId7">
                  <a:extLst>
                    <a:ext uri="{A12FA001-AC4F-418D-AE19-62706E023703}">
                      <ahyp:hlinkClr val="tx"/>
                    </a:ext>
                  </a:extLst>
                </a:hlinkClick>
              </a:rPr>
              <a:t>(2008</a:t>
            </a:r>
            <a:r>
              <a:rPr lang="en" sz="1000">
                <a:solidFill>
                  <a:schemeClr val="dk1"/>
                </a:solidFill>
              </a:rPr>
              <a:t>),</a:t>
            </a:r>
            <a:r>
              <a:rPr lang="en" sz="1000">
                <a:solidFill>
                  <a:schemeClr val="dk1"/>
                </a:solidFill>
                <a:uFill>
                  <a:noFill/>
                </a:uFill>
                <a:hlinkClick r:id="rId8">
                  <a:extLst>
                    <a:ext uri="{A12FA001-AC4F-418D-AE19-62706E023703}">
                      <ahyp:hlinkClr val="tx"/>
                    </a:ext>
                  </a:extLst>
                </a:hlinkClick>
              </a:rPr>
              <a:t> </a:t>
            </a:r>
            <a:r>
              <a:rPr i="1" lang="en" sz="1000">
                <a:solidFill>
                  <a:schemeClr val="dk1"/>
                </a:solidFill>
                <a:uFill>
                  <a:noFill/>
                </a:uFill>
                <a:hlinkClick r:id="rId9">
                  <a:extLst>
                    <a:ext uri="{A12FA001-AC4F-418D-AE19-62706E023703}">
                      <ahyp:hlinkClr val="tx"/>
                    </a:ext>
                  </a:extLst>
                </a:hlinkClick>
              </a:rPr>
              <a:t>PAY 2 PLAY: Democracy's High Stakes </a:t>
            </a:r>
            <a:r>
              <a:rPr lang="en" sz="1000">
                <a:solidFill>
                  <a:schemeClr val="dk1"/>
                </a:solidFill>
                <a:uFill>
                  <a:noFill/>
                </a:uFill>
                <a:hlinkClick r:id="rId10">
                  <a:extLst>
                    <a:ext uri="{A12FA001-AC4F-418D-AE19-62706E023703}">
                      <ahyp:hlinkClr val="tx"/>
                    </a:ext>
                  </a:extLst>
                </a:hlinkClick>
              </a:rPr>
              <a:t>(2014)</a:t>
            </a:r>
            <a:r>
              <a:rPr lang="en" sz="1000">
                <a:solidFill>
                  <a:schemeClr val="dk1"/>
                </a:solidFill>
              </a:rPr>
              <a:t>, and</a:t>
            </a:r>
            <a:r>
              <a:rPr lang="en" sz="1000">
                <a:solidFill>
                  <a:schemeClr val="dk1"/>
                </a:solidFill>
                <a:uFill>
                  <a:noFill/>
                </a:uFill>
                <a:hlinkClick r:id="rId11">
                  <a:extLst>
                    <a:ext uri="{A12FA001-AC4F-418D-AE19-62706E023703}">
                      <ahyp:hlinkClr val="tx"/>
                    </a:ext>
                  </a:extLst>
                </a:hlinkClick>
              </a:rPr>
              <a:t> </a:t>
            </a:r>
            <a:r>
              <a:rPr i="1" lang="en" sz="1000">
                <a:solidFill>
                  <a:schemeClr val="dk1"/>
                </a:solidFill>
                <a:uFill>
                  <a:noFill/>
                </a:uFill>
                <a:hlinkClick r:id="rId12">
                  <a:extLst>
                    <a:ext uri="{A12FA001-AC4F-418D-AE19-62706E023703}">
                      <ahyp:hlinkClr val="tx"/>
                    </a:ext>
                  </a:extLst>
                </a:hlinkClick>
              </a:rPr>
              <a:t>137 Shots</a:t>
            </a:r>
            <a:r>
              <a:rPr lang="en" sz="1000">
                <a:solidFill>
                  <a:schemeClr val="dk1"/>
                </a:solidFill>
                <a:uFill>
                  <a:noFill/>
                </a:uFill>
                <a:hlinkClick r:id="rId13">
                  <a:extLst>
                    <a:ext uri="{A12FA001-AC4F-418D-AE19-62706E023703}">
                      <ahyp:hlinkClr val="tx"/>
                    </a:ext>
                  </a:extLst>
                </a:hlinkClick>
              </a:rPr>
              <a:t> (Netflix 2021)</a:t>
            </a:r>
            <a:r>
              <a:rPr lang="en" sz="1000">
                <a:solidFill>
                  <a:schemeClr val="dk1"/>
                </a:solidFill>
              </a:rPr>
              <a:t>.</a:t>
            </a:r>
            <a:endParaRPr sz="1000">
              <a:solidFill>
                <a:schemeClr val="dk1"/>
              </a:solidFill>
            </a:endParaRPr>
          </a:p>
        </p:txBody>
      </p:sp>
      <p:sp>
        <p:nvSpPr>
          <p:cNvPr id="106" name="Google Shape;106;p18"/>
          <p:cNvSpPr txBox="1"/>
          <p:nvPr/>
        </p:nvSpPr>
        <p:spPr>
          <a:xfrm>
            <a:off x="292025" y="3285550"/>
            <a:ext cx="86715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solidFill>
                <a:schemeClr val="dk1"/>
              </a:solidFill>
              <a:highlight>
                <a:srgbClr val="FFFFFF"/>
              </a:highlight>
            </a:endParaRPr>
          </a:p>
        </p:txBody>
      </p:sp>
      <p:pic>
        <p:nvPicPr>
          <p:cNvPr id="107" name="Google Shape;107;p18"/>
          <p:cNvPicPr preferRelativeResize="0"/>
          <p:nvPr/>
        </p:nvPicPr>
        <p:blipFill>
          <a:blip r:embed="rId14">
            <a:alphaModFix/>
          </a:blip>
          <a:stretch>
            <a:fillRect/>
          </a:stretch>
        </p:blipFill>
        <p:spPr>
          <a:xfrm>
            <a:off x="-6875" y="0"/>
            <a:ext cx="9017600" cy="597000"/>
          </a:xfrm>
          <a:prstGeom prst="rect">
            <a:avLst/>
          </a:prstGeom>
          <a:noFill/>
          <a:ln>
            <a:noFill/>
          </a:ln>
        </p:spPr>
      </p:pic>
      <p:pic>
        <p:nvPicPr>
          <p:cNvPr id="108" name="Google Shape;108;p18"/>
          <p:cNvPicPr preferRelativeResize="0"/>
          <p:nvPr/>
        </p:nvPicPr>
        <p:blipFill rotWithShape="1">
          <a:blip r:embed="rId15">
            <a:alphaModFix/>
          </a:blip>
          <a:srcRect b="0" l="14002" r="14002" t="0"/>
          <a:stretch/>
        </p:blipFill>
        <p:spPr>
          <a:xfrm>
            <a:off x="196050" y="643012"/>
            <a:ext cx="1316750" cy="1662725"/>
          </a:xfrm>
          <a:prstGeom prst="rect">
            <a:avLst/>
          </a:prstGeom>
          <a:noFill/>
          <a:ln cap="flat" cmpd="sng" w="19050">
            <a:solidFill>
              <a:schemeClr val="dk1"/>
            </a:solidFill>
            <a:prstDash val="solid"/>
            <a:round/>
            <a:headEnd len="sm" w="sm" type="none"/>
            <a:tailEnd len="sm" w="sm" type="none"/>
          </a:ln>
        </p:spPr>
      </p:pic>
      <p:sp>
        <p:nvSpPr>
          <p:cNvPr id="109" name="Google Shape;109;p18"/>
          <p:cNvSpPr txBox="1"/>
          <p:nvPr/>
        </p:nvSpPr>
        <p:spPr>
          <a:xfrm>
            <a:off x="1610325" y="731713"/>
            <a:ext cx="7400400" cy="1485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000">
                <a:solidFill>
                  <a:schemeClr val="dk1"/>
                </a:solidFill>
              </a:rPr>
              <a:t>A former federal</a:t>
            </a:r>
            <a:r>
              <a:rPr lang="en" sz="1000">
                <a:solidFill>
                  <a:schemeClr val="dk1"/>
                </a:solidFill>
              </a:rPr>
              <a:t> prosecutor, law director f</a:t>
            </a:r>
            <a:r>
              <a:rPr lang="en" sz="1000">
                <a:solidFill>
                  <a:schemeClr val="dk1"/>
                </a:solidFill>
              </a:rPr>
              <a:t>or the City of Cleveland, and large-firm litigator, </a:t>
            </a:r>
            <a:r>
              <a:rPr b="1" lang="en" sz="1000">
                <a:solidFill>
                  <a:schemeClr val="dk1"/>
                </a:solidFill>
              </a:rPr>
              <a:t>Subodh Chandra</a:t>
            </a:r>
            <a:r>
              <a:rPr lang="en" sz="1000">
                <a:solidFill>
                  <a:schemeClr val="dk1"/>
                </a:solidFill>
              </a:rPr>
              <a:t> (he/him) is The Chandra Law Firm LLC's founding and managing partner. His practice focuses on high-profile civil-rights litigation, along with white-collar-criminal defense and internal investigations.</a:t>
            </a:r>
            <a:endParaRPr sz="1000">
              <a:solidFill>
                <a:schemeClr val="dk1"/>
              </a:solidFill>
            </a:endParaRPr>
          </a:p>
          <a:p>
            <a:pPr indent="0" lvl="0" marL="0" rtl="0" algn="l">
              <a:lnSpc>
                <a:spcPct val="100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Mr. Chandra is engaged for high-stakes litigation when reputations are on the line. His matters often have a crisis-communications, public-policy dimension. Examples include the police-shooting death of 12-year-old Tamir Rice by Cleveland police—a key moment in the Black Lives Matter movement nationally</a:t>
            </a:r>
            <a:r>
              <a:rPr lang="en" sz="1000">
                <a:solidFill>
                  <a:schemeClr val="dk1"/>
                </a:solidFill>
                <a:uFill>
                  <a:noFill/>
                </a:uFill>
                <a:hlinkClick r:id="rId16">
                  <a:extLst>
                    <a:ext uri="{A12FA001-AC4F-418D-AE19-62706E023703}">
                      <ahyp:hlinkClr val="tx"/>
                    </a:ext>
                  </a:extLst>
                </a:hlinkClick>
              </a:rPr>
              <a:t> resulting in a $6,000,000 settlement</a:t>
            </a:r>
            <a:r>
              <a:rPr lang="en" sz="1000">
                <a:solidFill>
                  <a:schemeClr val="dk1"/>
                </a:solidFill>
              </a:rPr>
              <a:t>, the</a:t>
            </a:r>
            <a:r>
              <a:rPr lang="en" sz="1000">
                <a:solidFill>
                  <a:schemeClr val="dk1"/>
                </a:solidFill>
                <a:uFill>
                  <a:noFill/>
                </a:uFill>
                <a:hlinkClick r:id="rId17">
                  <a:extLst>
                    <a:ext uri="{A12FA001-AC4F-418D-AE19-62706E023703}">
                      <ahyp:hlinkClr val="tx"/>
                    </a:ext>
                  </a:extLst>
                </a:hlinkClick>
              </a:rPr>
              <a:t> nearly $1,000,000 in settlements for 2016 Republican National Convention protesters</a:t>
            </a:r>
            <a:r>
              <a:rPr lang="en" sz="1000">
                <a:solidFill>
                  <a:schemeClr val="dk1"/>
                </a:solidFill>
              </a:rPr>
              <a:t>,</a:t>
            </a:r>
            <a:r>
              <a:rPr lang="en" sz="1000">
                <a:solidFill>
                  <a:schemeClr val="dk1"/>
                </a:solidFill>
                <a:uFill>
                  <a:noFill/>
                </a:uFill>
                <a:hlinkClick r:id="rId18">
                  <a:extLst>
                    <a:ext uri="{A12FA001-AC4F-418D-AE19-62706E023703}">
                      <ahyp:hlinkClr val="tx"/>
                    </a:ext>
                  </a:extLst>
                </a:hlinkClick>
              </a:rPr>
              <a:t> voting-rights litigation against various </a:t>
            </a:r>
            <a:endParaRPr b="1" sz="1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idx="1" type="body"/>
          </p:nvPr>
        </p:nvSpPr>
        <p:spPr>
          <a:xfrm>
            <a:off x="2742050" y="643000"/>
            <a:ext cx="6192600" cy="4236900"/>
          </a:xfrm>
          <a:prstGeom prst="rect">
            <a:avLst/>
          </a:prstGeom>
        </p:spPr>
        <p:txBody>
          <a:bodyPr anchorCtr="0" anchor="t" bIns="91425" lIns="285750"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Speaker bio 1</a:t>
            </a:r>
            <a:endParaRPr sz="2100">
              <a:solidFill>
                <a:schemeClr val="dk1"/>
              </a:solidFill>
            </a:endParaRPr>
          </a:p>
          <a:p>
            <a:pPr indent="0" lvl="0" marL="0" rtl="0" algn="l">
              <a:spcBef>
                <a:spcPts val="0"/>
              </a:spcBef>
              <a:spcAft>
                <a:spcPts val="0"/>
              </a:spcAft>
              <a:buNone/>
            </a:pPr>
            <a:r>
              <a:t/>
            </a:r>
            <a:endParaRPr sz="643">
              <a:solidFill>
                <a:schemeClr val="dk1"/>
              </a:solidFill>
              <a:highlight>
                <a:srgbClr val="FFFFFF"/>
              </a:highlight>
            </a:endParaRPr>
          </a:p>
          <a:p>
            <a:pPr indent="0" lvl="0" marL="0" rtl="0" algn="l">
              <a:spcBef>
                <a:spcPts val="0"/>
              </a:spcBef>
              <a:spcAft>
                <a:spcPts val="1200"/>
              </a:spcAft>
              <a:buNone/>
            </a:pPr>
            <a:r>
              <a:t/>
            </a:r>
            <a:endParaRPr sz="1900"/>
          </a:p>
        </p:txBody>
      </p:sp>
      <p:sp>
        <p:nvSpPr>
          <p:cNvPr id="115" name="Google Shape;115;p19"/>
          <p:cNvSpPr txBox="1"/>
          <p:nvPr/>
        </p:nvSpPr>
        <p:spPr>
          <a:xfrm>
            <a:off x="334050" y="3277150"/>
            <a:ext cx="86715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solidFill>
                <a:schemeClr val="dk1"/>
              </a:solidFill>
              <a:highlight>
                <a:srgbClr val="FFFFFF"/>
              </a:highlight>
            </a:endParaRPr>
          </a:p>
        </p:txBody>
      </p:sp>
      <p:pic>
        <p:nvPicPr>
          <p:cNvPr id="116" name="Google Shape;116;p19"/>
          <p:cNvPicPr preferRelativeResize="0"/>
          <p:nvPr/>
        </p:nvPicPr>
        <p:blipFill>
          <a:blip r:embed="rId3">
            <a:alphaModFix/>
          </a:blip>
          <a:stretch>
            <a:fillRect/>
          </a:stretch>
        </p:blipFill>
        <p:spPr>
          <a:xfrm>
            <a:off x="-6875" y="0"/>
            <a:ext cx="9017600" cy="597000"/>
          </a:xfrm>
          <a:prstGeom prst="rect">
            <a:avLst/>
          </a:prstGeom>
          <a:noFill/>
          <a:ln>
            <a:noFill/>
          </a:ln>
        </p:spPr>
      </p:pic>
      <p:sp>
        <p:nvSpPr>
          <p:cNvPr id="117" name="Google Shape;117;p19"/>
          <p:cNvSpPr/>
          <p:nvPr/>
        </p:nvSpPr>
        <p:spPr>
          <a:xfrm>
            <a:off x="75" y="597000"/>
            <a:ext cx="9144000" cy="4546500"/>
          </a:xfrm>
          <a:prstGeom prst="rect">
            <a:avLst/>
          </a:prstGeom>
          <a:solidFill>
            <a:srgbClr val="D9D2E9"/>
          </a:solidFill>
          <a:ln cap="flat" cmpd="sng" w="2857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Clr>
                <a:schemeClr val="dk1"/>
              </a:buClr>
              <a:buSzPts val="1100"/>
              <a:buFont typeface="Arial"/>
              <a:buNone/>
            </a:pPr>
            <a:r>
              <a:rPr lang="en" sz="1000">
                <a:solidFill>
                  <a:schemeClr val="dk1"/>
                </a:solidFill>
              </a:rPr>
              <a:t>Ms. Katz has been cited as a leader in sexual harassment, employment, and whistleblower law by multiple outlets, including The New York Times, The Washington Post, and TIME Magazine. In 2018, she was honored as “Civil Rights Lawyer of the Year” for Washington, D.C. by The Best Lawyers© In America. She has been recognized as a “Top Lawyer” by Washingtonian Magazine since 2004, and in 2023 she was included in the magazine’s “Most Powerful Women in Washington” and “Washington DC’s 500 Most Influential People” lists.</a:t>
            </a:r>
            <a:endParaRPr sz="1000">
              <a:solidFill>
                <a:schemeClr val="dk1"/>
              </a:solidFill>
            </a:endParaRPr>
          </a:p>
          <a:p>
            <a:pPr indent="0" lvl="0" marL="0" rtl="0" algn="l">
              <a:lnSpc>
                <a:spcPct val="136363"/>
              </a:lnSpc>
              <a:spcBef>
                <a:spcPts val="1200"/>
              </a:spcBef>
              <a:spcAft>
                <a:spcPts val="1200"/>
              </a:spcAft>
              <a:buClr>
                <a:schemeClr val="dk1"/>
              </a:buClr>
              <a:buSzPts val="1100"/>
              <a:buFont typeface="Arial"/>
              <a:buNone/>
            </a:pPr>
            <a:r>
              <a:rPr lang="en" sz="1000">
                <a:solidFill>
                  <a:schemeClr val="dk1"/>
                </a:solidFill>
              </a:rPr>
              <a:t>Ms. Katz received her Bachelor of Arts degree, summa cum laude, from Union College, where she was a member of Phi Beta Kappa. She received her J.D. degree, cum laude, from the University of Wisconsin Law School, where she served as a member of the Wisconsin Law Review and as Articles Editor of the Wisconsin Women’s Law Journal. Following law school, Ms. Katz clerked for the Hon. William Bablitch on the Wisconsin Supreme Court and held a Women’s Law and Public Policy Fellowship at Georgetown University Law Center.</a:t>
            </a:r>
            <a:endParaRPr sz="1000">
              <a:solidFill>
                <a:schemeClr val="dk1"/>
              </a:solidFill>
            </a:endParaRPr>
          </a:p>
        </p:txBody>
      </p:sp>
      <p:sp>
        <p:nvSpPr>
          <p:cNvPr id="118" name="Google Shape;118;p19"/>
          <p:cNvSpPr txBox="1"/>
          <p:nvPr/>
        </p:nvSpPr>
        <p:spPr>
          <a:xfrm>
            <a:off x="1882075" y="597000"/>
            <a:ext cx="6968400" cy="3522600"/>
          </a:xfrm>
          <a:prstGeom prst="rect">
            <a:avLst/>
          </a:prstGeom>
          <a:noFill/>
          <a:ln>
            <a:noFill/>
          </a:ln>
        </p:spPr>
        <p:txBody>
          <a:bodyPr anchorCtr="0" anchor="t" bIns="91425" lIns="91425" spcFirstLastPara="1" rIns="91425" wrap="square" tIns="91425">
            <a:noAutofit/>
          </a:bodyPr>
          <a:lstStyle/>
          <a:p>
            <a:pPr indent="0" lvl="0" marL="0" rtl="0" algn="l">
              <a:lnSpc>
                <a:spcPct val="136363"/>
              </a:lnSpc>
              <a:spcBef>
                <a:spcPts val="1200"/>
              </a:spcBef>
              <a:spcAft>
                <a:spcPts val="0"/>
              </a:spcAft>
              <a:buClr>
                <a:schemeClr val="dk1"/>
              </a:buClr>
              <a:buSzPts val="1100"/>
              <a:buFont typeface="Arial"/>
              <a:buNone/>
            </a:pPr>
            <a:r>
              <a:rPr lang="en" sz="1000">
                <a:solidFill>
                  <a:schemeClr val="dk1"/>
                </a:solidFill>
              </a:rPr>
              <a:t>Recognized by the Washington Post as “the feared attorney of the #MeToo movement,” </a:t>
            </a:r>
            <a:r>
              <a:rPr b="1" lang="en" sz="1000">
                <a:solidFill>
                  <a:schemeClr val="dk1"/>
                </a:solidFill>
              </a:rPr>
              <a:t>Debra Katz </a:t>
            </a:r>
            <a:r>
              <a:rPr lang="en" sz="1000">
                <a:solidFill>
                  <a:schemeClr val="dk1"/>
                </a:solidFill>
              </a:rPr>
              <a:t>(she/her)</a:t>
            </a:r>
            <a:r>
              <a:rPr b="1" lang="en" sz="1000">
                <a:solidFill>
                  <a:schemeClr val="dk1"/>
                </a:solidFill>
              </a:rPr>
              <a:t> </a:t>
            </a:r>
            <a:r>
              <a:rPr lang="en" sz="1000">
                <a:solidFill>
                  <a:schemeClr val="dk1"/>
                </a:solidFill>
              </a:rPr>
              <a:t>has been successfully litigating employment discrimination, civil rights, and whistleblower protection cases for nearly 40 years.</a:t>
            </a:r>
            <a:endParaRPr sz="1000">
              <a:solidFill>
                <a:schemeClr val="dk1"/>
              </a:solidFill>
            </a:endParaRPr>
          </a:p>
          <a:p>
            <a:pPr indent="0" lvl="0" marL="0" rtl="0" algn="l">
              <a:lnSpc>
                <a:spcPct val="136363"/>
              </a:lnSpc>
              <a:spcBef>
                <a:spcPts val="1200"/>
              </a:spcBef>
              <a:spcAft>
                <a:spcPts val="0"/>
              </a:spcAft>
              <a:buClr>
                <a:schemeClr val="dk1"/>
              </a:buClr>
              <a:buSzPts val="1100"/>
              <a:buFont typeface="Arial"/>
              <a:buNone/>
            </a:pPr>
            <a:r>
              <a:rPr lang="en" sz="1000">
                <a:solidFill>
                  <a:schemeClr val="dk1"/>
                </a:solidFill>
              </a:rPr>
              <a:t>Ms. Katz is a founding partner of Katz Banks Kumin LLP, where she concentrates her practice on sexual harassment and whistleblower retaliation, as well as employment discrimination, wrongful discharge, and contractual employment disputes. She has developed extensive litigation experience in federal and local courts and has achieved significant successes in several high-profile cases. Some of her most notable clients include Dr. Christine Blasey Ford, who accused Supreme Court Justice Brett Kavanaugh of sexual assault during his confirmation hearings, and Dr. Rick Bright, a former official at the Department of Health and Human Services who was removed from his position in retaliation for raising concerns about the Trump administration’s response to the COVID-19 pandemic. Ms. Katz also represented multiple women who were sexually assaulted by Harvey Weinstein, as well as Irwin Reiter, a former Weinstein Company executive who provided critical information to the New York Times reporters who broke the scandal.</a:t>
            </a:r>
            <a:endParaRPr sz="1000">
              <a:solidFill>
                <a:schemeClr val="dk1"/>
              </a:solidFill>
            </a:endParaRPr>
          </a:p>
          <a:p>
            <a:pPr indent="0" lvl="0" marL="0" rtl="0" algn="l">
              <a:lnSpc>
                <a:spcPct val="136363"/>
              </a:lnSpc>
              <a:spcBef>
                <a:spcPts val="1200"/>
              </a:spcBef>
              <a:spcAft>
                <a:spcPts val="1200"/>
              </a:spcAft>
              <a:buClr>
                <a:schemeClr val="dk1"/>
              </a:buClr>
              <a:buSzPts val="1100"/>
              <a:buFont typeface="Arial"/>
              <a:buNone/>
            </a:pPr>
            <a:r>
              <a:t/>
            </a:r>
            <a:endParaRPr sz="1000">
              <a:solidFill>
                <a:schemeClr val="dk1"/>
              </a:solidFill>
            </a:endParaRPr>
          </a:p>
        </p:txBody>
      </p:sp>
      <p:pic>
        <p:nvPicPr>
          <p:cNvPr id="119" name="Google Shape;119;p19"/>
          <p:cNvPicPr preferRelativeResize="0"/>
          <p:nvPr/>
        </p:nvPicPr>
        <p:blipFill rotWithShape="1">
          <a:blip r:embed="rId4">
            <a:alphaModFix/>
          </a:blip>
          <a:srcRect b="0" l="10405" r="10405" t="0"/>
          <a:stretch/>
        </p:blipFill>
        <p:spPr>
          <a:xfrm>
            <a:off x="162825" y="733025"/>
            <a:ext cx="1674301" cy="2114227"/>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idx="1" type="body"/>
          </p:nvPr>
        </p:nvSpPr>
        <p:spPr>
          <a:xfrm>
            <a:off x="2742050" y="643000"/>
            <a:ext cx="6192600" cy="4236900"/>
          </a:xfrm>
          <a:prstGeom prst="rect">
            <a:avLst/>
          </a:prstGeom>
        </p:spPr>
        <p:txBody>
          <a:bodyPr anchorCtr="0" anchor="t" bIns="91425" lIns="285750"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Speaker bio 1</a:t>
            </a:r>
            <a:endParaRPr sz="2100">
              <a:solidFill>
                <a:schemeClr val="dk1"/>
              </a:solidFill>
            </a:endParaRPr>
          </a:p>
          <a:p>
            <a:pPr indent="0" lvl="0" marL="0" rtl="0" algn="l">
              <a:spcBef>
                <a:spcPts val="0"/>
              </a:spcBef>
              <a:spcAft>
                <a:spcPts val="0"/>
              </a:spcAft>
              <a:buNone/>
            </a:pPr>
            <a:r>
              <a:t/>
            </a:r>
            <a:endParaRPr sz="643">
              <a:solidFill>
                <a:schemeClr val="dk1"/>
              </a:solidFill>
              <a:highlight>
                <a:srgbClr val="FFFFFF"/>
              </a:highlight>
            </a:endParaRPr>
          </a:p>
          <a:p>
            <a:pPr indent="0" lvl="0" marL="0" rtl="0" algn="l">
              <a:spcBef>
                <a:spcPts val="0"/>
              </a:spcBef>
              <a:spcAft>
                <a:spcPts val="1200"/>
              </a:spcAft>
              <a:buNone/>
            </a:pPr>
            <a:r>
              <a:t/>
            </a:r>
            <a:endParaRPr sz="1900"/>
          </a:p>
        </p:txBody>
      </p:sp>
      <p:sp>
        <p:nvSpPr>
          <p:cNvPr id="125" name="Google Shape;125;p20"/>
          <p:cNvSpPr txBox="1"/>
          <p:nvPr/>
        </p:nvSpPr>
        <p:spPr>
          <a:xfrm>
            <a:off x="334050" y="3277150"/>
            <a:ext cx="86715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solidFill>
                <a:schemeClr val="dk1"/>
              </a:solidFill>
              <a:highlight>
                <a:srgbClr val="FFFFFF"/>
              </a:highlight>
            </a:endParaRPr>
          </a:p>
        </p:txBody>
      </p:sp>
      <p:pic>
        <p:nvPicPr>
          <p:cNvPr id="126" name="Google Shape;126;p20"/>
          <p:cNvPicPr preferRelativeResize="0"/>
          <p:nvPr/>
        </p:nvPicPr>
        <p:blipFill>
          <a:blip r:embed="rId3">
            <a:alphaModFix/>
          </a:blip>
          <a:stretch>
            <a:fillRect/>
          </a:stretch>
        </p:blipFill>
        <p:spPr>
          <a:xfrm>
            <a:off x="-6875" y="0"/>
            <a:ext cx="9017600" cy="597000"/>
          </a:xfrm>
          <a:prstGeom prst="rect">
            <a:avLst/>
          </a:prstGeom>
          <a:noFill/>
          <a:ln>
            <a:noFill/>
          </a:ln>
        </p:spPr>
      </p:pic>
      <p:sp>
        <p:nvSpPr>
          <p:cNvPr id="127" name="Google Shape;127;p20"/>
          <p:cNvSpPr/>
          <p:nvPr/>
        </p:nvSpPr>
        <p:spPr>
          <a:xfrm>
            <a:off x="75" y="597000"/>
            <a:ext cx="9144000" cy="4546500"/>
          </a:xfrm>
          <a:prstGeom prst="rect">
            <a:avLst/>
          </a:prstGeom>
          <a:solidFill>
            <a:srgbClr val="D9D2E9"/>
          </a:solidFill>
          <a:ln cap="flat" cmpd="sng" w="2857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0"/>
              </a:spcAft>
              <a:buNone/>
            </a:pPr>
            <a:r>
              <a:t/>
            </a:r>
            <a:endParaRPr sz="1000">
              <a:solidFill>
                <a:schemeClr val="dk1"/>
              </a:solidFill>
            </a:endParaRPr>
          </a:p>
          <a:p>
            <a:pPr indent="0" lvl="0" marL="0" rtl="0" algn="l">
              <a:lnSpc>
                <a:spcPct val="136363"/>
              </a:lnSpc>
              <a:spcBef>
                <a:spcPts val="1200"/>
              </a:spcBef>
              <a:spcAft>
                <a:spcPts val="1200"/>
              </a:spcAft>
              <a:buNone/>
            </a:pPr>
            <a:r>
              <a:t/>
            </a:r>
            <a:endParaRPr sz="1000">
              <a:solidFill>
                <a:schemeClr val="dk1"/>
              </a:solidFill>
            </a:endParaRPr>
          </a:p>
        </p:txBody>
      </p:sp>
      <p:sp>
        <p:nvSpPr>
          <p:cNvPr id="128" name="Google Shape;128;p20"/>
          <p:cNvSpPr txBox="1"/>
          <p:nvPr/>
        </p:nvSpPr>
        <p:spPr>
          <a:xfrm>
            <a:off x="159225" y="0"/>
            <a:ext cx="8846400" cy="5018100"/>
          </a:xfrm>
          <a:prstGeom prst="rect">
            <a:avLst/>
          </a:prstGeom>
          <a:noFill/>
          <a:ln>
            <a:noFill/>
          </a:ln>
        </p:spPr>
        <p:txBody>
          <a:bodyPr anchorCtr="0" anchor="t" bIns="91425" lIns="91425" spcFirstLastPara="1" rIns="91425" wrap="square" tIns="91425">
            <a:noAutofit/>
          </a:bodyPr>
          <a:lstStyle/>
          <a:p>
            <a:pPr indent="0" lvl="0" marL="0" rtl="0" algn="l">
              <a:lnSpc>
                <a:spcPct val="117000"/>
              </a:lnSpc>
              <a:spcBef>
                <a:spcPts val="0"/>
              </a:spcBef>
              <a:spcAft>
                <a:spcPts val="0"/>
              </a:spcAft>
              <a:buNone/>
            </a:pPr>
            <a:r>
              <a:rPr lang="en" sz="2300">
                <a:solidFill>
                  <a:schemeClr val="dk1"/>
                </a:solidFill>
              </a:rPr>
              <a:t>Rule 3.6: Trial Publicity </a:t>
            </a:r>
            <a:endParaRPr sz="2300">
              <a:solidFill>
                <a:schemeClr val="dk1"/>
              </a:solidFill>
            </a:endParaRPr>
          </a:p>
          <a:p>
            <a:pPr indent="0" lvl="0" marL="0" rtl="0" algn="l">
              <a:lnSpc>
                <a:spcPct val="130000"/>
              </a:lnSpc>
              <a:spcBef>
                <a:spcPts val="600"/>
              </a:spcBef>
              <a:spcAft>
                <a:spcPts val="0"/>
              </a:spcAft>
              <a:buNone/>
            </a:pPr>
            <a:r>
              <a:rPr i="1" lang="en" sz="1300">
                <a:solidFill>
                  <a:srgbClr val="003453"/>
                </a:solidFill>
              </a:rPr>
              <a:t>Advocate</a:t>
            </a:r>
            <a:endParaRPr i="1" sz="1300">
              <a:solidFill>
                <a:srgbClr val="003453"/>
              </a:solidFill>
            </a:endParaRPr>
          </a:p>
          <a:p>
            <a:pPr indent="0" lvl="0" marL="0" rtl="0" algn="l">
              <a:lnSpc>
                <a:spcPct val="100000"/>
              </a:lnSpc>
              <a:spcBef>
                <a:spcPts val="400"/>
              </a:spcBef>
              <a:spcAft>
                <a:spcPts val="0"/>
              </a:spcAft>
              <a:buNone/>
            </a:pPr>
            <a:r>
              <a:rPr lang="en" sz="1200">
                <a:solidFill>
                  <a:schemeClr val="dk1"/>
                </a:solidFill>
              </a:rPr>
              <a:t>(a) A lawyer who is participating or has participated in the investigation or litigation of a matter shall not make an extrajudicial statement that the lawyer knows or reasonably should know will be disseminated by means of public communication and will have a substantial likelihood of materially prejudicing an adjudicative proceeding in the matter.</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(b) Notwithstanding paragraph (a), a lawyer may state:</a:t>
            </a:r>
            <a:endParaRPr sz="1200">
              <a:solidFill>
                <a:schemeClr val="dk1"/>
              </a:solidFill>
            </a:endParaRPr>
          </a:p>
          <a:p>
            <a:pPr indent="0" lvl="0" marL="457200" rtl="0" algn="l">
              <a:lnSpc>
                <a:spcPct val="100000"/>
              </a:lnSpc>
              <a:spcBef>
                <a:spcPts val="0"/>
              </a:spcBef>
              <a:spcAft>
                <a:spcPts val="0"/>
              </a:spcAft>
              <a:buNone/>
            </a:pPr>
            <a:r>
              <a:rPr lang="en" sz="1200">
                <a:solidFill>
                  <a:schemeClr val="dk1"/>
                </a:solidFill>
              </a:rPr>
              <a:t>(1) the claim, offense or defense involved and, except when prohibited by law, the identity of the persons involved;</a:t>
            </a:r>
            <a:endParaRPr sz="1200">
              <a:solidFill>
                <a:schemeClr val="dk1"/>
              </a:solidFill>
            </a:endParaRPr>
          </a:p>
          <a:p>
            <a:pPr indent="0" lvl="0" marL="457200" rtl="0" algn="l">
              <a:lnSpc>
                <a:spcPct val="100000"/>
              </a:lnSpc>
              <a:spcBef>
                <a:spcPts val="0"/>
              </a:spcBef>
              <a:spcAft>
                <a:spcPts val="0"/>
              </a:spcAft>
              <a:buNone/>
            </a:pPr>
            <a:r>
              <a:rPr lang="en" sz="1200">
                <a:solidFill>
                  <a:schemeClr val="dk1"/>
                </a:solidFill>
              </a:rPr>
              <a:t>(2) information contained in a public record;</a:t>
            </a:r>
            <a:endParaRPr sz="1200">
              <a:solidFill>
                <a:schemeClr val="dk1"/>
              </a:solidFill>
            </a:endParaRPr>
          </a:p>
          <a:p>
            <a:pPr indent="0" lvl="0" marL="457200" rtl="0" algn="l">
              <a:lnSpc>
                <a:spcPct val="100000"/>
              </a:lnSpc>
              <a:spcBef>
                <a:spcPts val="0"/>
              </a:spcBef>
              <a:spcAft>
                <a:spcPts val="0"/>
              </a:spcAft>
              <a:buNone/>
            </a:pPr>
            <a:r>
              <a:rPr lang="en" sz="1200">
                <a:solidFill>
                  <a:schemeClr val="dk1"/>
                </a:solidFill>
              </a:rPr>
              <a:t>(3) that an investigation of a matter is in progress;</a:t>
            </a:r>
            <a:endParaRPr sz="1200">
              <a:solidFill>
                <a:schemeClr val="dk1"/>
              </a:solidFill>
            </a:endParaRPr>
          </a:p>
          <a:p>
            <a:pPr indent="0" lvl="0" marL="457200" rtl="0" algn="l">
              <a:lnSpc>
                <a:spcPct val="100000"/>
              </a:lnSpc>
              <a:spcBef>
                <a:spcPts val="0"/>
              </a:spcBef>
              <a:spcAft>
                <a:spcPts val="0"/>
              </a:spcAft>
              <a:buNone/>
            </a:pPr>
            <a:r>
              <a:rPr lang="en" sz="1200">
                <a:solidFill>
                  <a:schemeClr val="dk1"/>
                </a:solidFill>
              </a:rPr>
              <a:t>(4) the scheduling or result of any step in litigation;</a:t>
            </a:r>
            <a:endParaRPr sz="1200">
              <a:solidFill>
                <a:schemeClr val="dk1"/>
              </a:solidFill>
            </a:endParaRPr>
          </a:p>
          <a:p>
            <a:pPr indent="0" lvl="0" marL="457200" rtl="0" algn="l">
              <a:lnSpc>
                <a:spcPct val="100000"/>
              </a:lnSpc>
              <a:spcBef>
                <a:spcPts val="0"/>
              </a:spcBef>
              <a:spcAft>
                <a:spcPts val="0"/>
              </a:spcAft>
              <a:buNone/>
            </a:pPr>
            <a:r>
              <a:rPr lang="en" sz="1200">
                <a:solidFill>
                  <a:schemeClr val="dk1"/>
                </a:solidFill>
              </a:rPr>
              <a:t>(5) a request for assistance in obtaining evidence and information necessary thereto;</a:t>
            </a:r>
            <a:endParaRPr sz="1200">
              <a:solidFill>
                <a:schemeClr val="dk1"/>
              </a:solidFill>
            </a:endParaRPr>
          </a:p>
          <a:p>
            <a:pPr indent="0" lvl="0" marL="457200" rtl="0" algn="l">
              <a:lnSpc>
                <a:spcPct val="100000"/>
              </a:lnSpc>
              <a:spcBef>
                <a:spcPts val="0"/>
              </a:spcBef>
              <a:spcAft>
                <a:spcPts val="0"/>
              </a:spcAft>
              <a:buNone/>
            </a:pPr>
            <a:r>
              <a:rPr lang="en" sz="1200">
                <a:solidFill>
                  <a:schemeClr val="dk1"/>
                </a:solidFill>
              </a:rPr>
              <a:t>(6) a warning of danger concerning the behavior of a person involved, when there is reason to believe that there exists the likelihood of substantial harm to an individual or to the public interest; and</a:t>
            </a:r>
            <a:endParaRPr sz="1200">
              <a:solidFill>
                <a:schemeClr val="dk1"/>
              </a:solidFill>
            </a:endParaRPr>
          </a:p>
          <a:p>
            <a:pPr indent="0" lvl="0" marL="457200" rtl="0" algn="l">
              <a:lnSpc>
                <a:spcPct val="100000"/>
              </a:lnSpc>
              <a:spcBef>
                <a:spcPts val="0"/>
              </a:spcBef>
              <a:spcAft>
                <a:spcPts val="0"/>
              </a:spcAft>
              <a:buNone/>
            </a:pPr>
            <a:r>
              <a:rPr lang="en" sz="1200">
                <a:solidFill>
                  <a:schemeClr val="dk1"/>
                </a:solidFill>
              </a:rPr>
              <a:t>(7) in a criminal case, in addition to subparagraphs (1) through (6):</a:t>
            </a:r>
            <a:endParaRPr sz="1200">
              <a:solidFill>
                <a:schemeClr val="dk1"/>
              </a:solidFill>
            </a:endParaRPr>
          </a:p>
          <a:p>
            <a:pPr indent="0" lvl="0" marL="914400" rtl="0" algn="l">
              <a:lnSpc>
                <a:spcPct val="100000"/>
              </a:lnSpc>
              <a:spcBef>
                <a:spcPts val="0"/>
              </a:spcBef>
              <a:spcAft>
                <a:spcPts val="0"/>
              </a:spcAft>
              <a:buNone/>
            </a:pPr>
            <a:r>
              <a:rPr lang="en" sz="1200">
                <a:solidFill>
                  <a:schemeClr val="dk1"/>
                </a:solidFill>
              </a:rPr>
              <a:t>(i) the identity, residence, occupation and family status of the accused;</a:t>
            </a:r>
            <a:endParaRPr sz="1200">
              <a:solidFill>
                <a:schemeClr val="dk1"/>
              </a:solidFill>
            </a:endParaRPr>
          </a:p>
          <a:p>
            <a:pPr indent="0" lvl="0" marL="914400" rtl="0" algn="l">
              <a:lnSpc>
                <a:spcPct val="100000"/>
              </a:lnSpc>
              <a:spcBef>
                <a:spcPts val="0"/>
              </a:spcBef>
              <a:spcAft>
                <a:spcPts val="0"/>
              </a:spcAft>
              <a:buNone/>
            </a:pPr>
            <a:r>
              <a:rPr lang="en" sz="1200">
                <a:solidFill>
                  <a:schemeClr val="dk1"/>
                </a:solidFill>
              </a:rPr>
              <a:t>(ii) if the accused has not been apprehended, information necessary to aid in apprehension of that person;</a:t>
            </a:r>
            <a:endParaRPr sz="1200">
              <a:solidFill>
                <a:schemeClr val="dk1"/>
              </a:solidFill>
            </a:endParaRPr>
          </a:p>
          <a:p>
            <a:pPr indent="0" lvl="0" marL="914400" rtl="0" algn="l">
              <a:lnSpc>
                <a:spcPct val="100000"/>
              </a:lnSpc>
              <a:spcBef>
                <a:spcPts val="0"/>
              </a:spcBef>
              <a:spcAft>
                <a:spcPts val="0"/>
              </a:spcAft>
              <a:buNone/>
            </a:pPr>
            <a:r>
              <a:rPr lang="en" sz="1200">
                <a:solidFill>
                  <a:schemeClr val="dk1"/>
                </a:solidFill>
              </a:rPr>
              <a:t>(iii) the fact, time and place of arrest; and</a:t>
            </a:r>
            <a:endParaRPr sz="1200">
              <a:solidFill>
                <a:schemeClr val="dk1"/>
              </a:solidFill>
            </a:endParaRPr>
          </a:p>
          <a:p>
            <a:pPr indent="0" lvl="0" marL="914400" rtl="0" algn="l">
              <a:lnSpc>
                <a:spcPct val="100000"/>
              </a:lnSpc>
              <a:spcBef>
                <a:spcPts val="0"/>
              </a:spcBef>
              <a:spcAft>
                <a:spcPts val="0"/>
              </a:spcAft>
              <a:buNone/>
            </a:pPr>
            <a:r>
              <a:rPr lang="en" sz="1200">
                <a:solidFill>
                  <a:schemeClr val="dk1"/>
                </a:solidFill>
              </a:rPr>
              <a:t>(iv) the identity of investigating and arresting officers or agencies and the length of the investigation.</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(c) Notwithstanding paragraph (a), a lawyer may make a statement that a reasonable lawyer would believe is required to protect a client from the substantial undue prejudicial effect of recent publicity not initiated by the lawyer or the lawyer's client. A statement made pursuant to this paragraph shall be limited to such information as is necessary to mitigate the recent adverse publicity.</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(d) No lawyer associated in a firm or government agency with a lawyer subject to paragraph (a) shall make a statement prohibited by paragraph (a).</a:t>
            </a:r>
            <a:endParaRPr sz="1200">
              <a:solidFill>
                <a:schemeClr val="dk1"/>
              </a:solidFill>
            </a:endParaRPr>
          </a:p>
          <a:p>
            <a:pPr indent="0" lvl="0" marL="0" rtl="0" algn="l">
              <a:lnSpc>
                <a:spcPct val="100000"/>
              </a:lnSpc>
              <a:spcBef>
                <a:spcPts val="1200"/>
              </a:spcBef>
              <a:spcAft>
                <a:spcPts val="1200"/>
              </a:spcAft>
              <a:buNone/>
            </a:pPr>
            <a:r>
              <a:t/>
            </a:r>
            <a:endParaRPr sz="1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p:nvPr/>
        </p:nvSpPr>
        <p:spPr>
          <a:xfrm>
            <a:off x="3384813" y="1378175"/>
            <a:ext cx="2356500" cy="3643200"/>
          </a:xfrm>
          <a:prstGeom prst="rect">
            <a:avLst/>
          </a:prstGeom>
          <a:solidFill>
            <a:srgbClr val="D9D2E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 name="Google Shape;134;p21"/>
          <p:cNvSpPr txBox="1"/>
          <p:nvPr/>
        </p:nvSpPr>
        <p:spPr>
          <a:xfrm>
            <a:off x="3492213" y="3718200"/>
            <a:ext cx="2141700" cy="1131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Lexend"/>
                <a:ea typeface="Lexend"/>
                <a:cs typeface="Lexend"/>
                <a:sym typeface="Lexend"/>
              </a:rPr>
              <a:t>Subodh Chandra  </a:t>
            </a:r>
            <a:r>
              <a:rPr lang="en" sz="1000">
                <a:solidFill>
                  <a:schemeClr val="dk1"/>
                </a:solidFill>
                <a:latin typeface="Lexend"/>
                <a:ea typeface="Lexend"/>
                <a:cs typeface="Lexend"/>
                <a:sym typeface="Lexend"/>
              </a:rPr>
              <a:t>(he/him) </a:t>
            </a:r>
            <a:endParaRPr sz="1000">
              <a:solidFill>
                <a:schemeClr val="dk1"/>
              </a:solidFill>
              <a:latin typeface="Lexend"/>
              <a:ea typeface="Lexend"/>
              <a:cs typeface="Lexend"/>
              <a:sym typeface="Lexend"/>
            </a:endParaRPr>
          </a:p>
          <a:p>
            <a:pPr indent="0" lvl="0" marL="0" rtl="0" algn="ctr">
              <a:lnSpc>
                <a:spcPct val="109090"/>
              </a:lnSpc>
              <a:spcBef>
                <a:spcPts val="1200"/>
              </a:spcBef>
              <a:spcAft>
                <a:spcPts val="0"/>
              </a:spcAft>
              <a:buNone/>
            </a:pPr>
            <a:r>
              <a:rPr b="1" i="1" lang="en" sz="1000">
                <a:solidFill>
                  <a:schemeClr val="dk1"/>
                </a:solidFill>
              </a:rPr>
              <a:t>Founder and Managing Partner, </a:t>
            </a:r>
            <a:r>
              <a:rPr b="1" lang="en" sz="1000">
                <a:solidFill>
                  <a:schemeClr val="dk1"/>
                </a:solidFill>
              </a:rPr>
              <a:t>The Chandra Law Firm LLC</a:t>
            </a:r>
            <a:endParaRPr b="1" sz="1000">
              <a:solidFill>
                <a:schemeClr val="dk1"/>
              </a:solidFill>
            </a:endParaRPr>
          </a:p>
          <a:p>
            <a:pPr indent="0" lvl="0" marL="0" rtl="0" algn="ctr">
              <a:spcBef>
                <a:spcPts val="1200"/>
              </a:spcBef>
              <a:spcAft>
                <a:spcPts val="0"/>
              </a:spcAft>
              <a:buNone/>
            </a:pPr>
            <a:r>
              <a:t/>
            </a:r>
            <a:endParaRPr i="1" sz="1000">
              <a:solidFill>
                <a:schemeClr val="dk1"/>
              </a:solidFill>
              <a:latin typeface="Lexend"/>
              <a:ea typeface="Lexend"/>
              <a:cs typeface="Lexend"/>
              <a:sym typeface="Lexend"/>
            </a:endParaRPr>
          </a:p>
          <a:p>
            <a:pPr indent="0" lvl="0" marL="0" rtl="0" algn="ctr">
              <a:spcBef>
                <a:spcPts val="0"/>
              </a:spcBef>
              <a:spcAft>
                <a:spcPts val="0"/>
              </a:spcAft>
              <a:buNone/>
            </a:pPr>
            <a:r>
              <a:t/>
            </a:r>
            <a:endParaRPr sz="1000">
              <a:solidFill>
                <a:schemeClr val="dk1"/>
              </a:solidFill>
              <a:latin typeface="Lexend"/>
              <a:ea typeface="Lexend"/>
              <a:cs typeface="Lexend"/>
              <a:sym typeface="Lexend"/>
            </a:endParaRPr>
          </a:p>
          <a:p>
            <a:pPr indent="0" lvl="0" marL="0" rtl="0" algn="ctr">
              <a:spcBef>
                <a:spcPts val="0"/>
              </a:spcBef>
              <a:spcAft>
                <a:spcPts val="0"/>
              </a:spcAft>
              <a:buNone/>
            </a:pPr>
            <a:r>
              <a:t/>
            </a:r>
            <a:endParaRPr sz="800">
              <a:latin typeface="Lexend"/>
              <a:ea typeface="Lexend"/>
              <a:cs typeface="Lexend"/>
              <a:sym typeface="Lexend"/>
            </a:endParaRPr>
          </a:p>
        </p:txBody>
      </p:sp>
      <p:sp>
        <p:nvSpPr>
          <p:cNvPr id="135" name="Google Shape;135;p21"/>
          <p:cNvSpPr txBox="1"/>
          <p:nvPr>
            <p:ph type="title"/>
          </p:nvPr>
        </p:nvSpPr>
        <p:spPr>
          <a:xfrm>
            <a:off x="304225" y="502900"/>
            <a:ext cx="8520600" cy="83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220">
                <a:solidFill>
                  <a:srgbClr val="7030A0"/>
                </a:solidFill>
                <a:latin typeface="Lexend ExtraBold"/>
                <a:ea typeface="Lexend ExtraBold"/>
                <a:cs typeface="Lexend ExtraBold"/>
                <a:sym typeface="Lexend ExtraBold"/>
              </a:rPr>
              <a:t>Questions?</a:t>
            </a:r>
            <a:endParaRPr sz="4220">
              <a:solidFill>
                <a:srgbClr val="7030A0"/>
              </a:solidFill>
              <a:latin typeface="Lexend ExtraBold"/>
              <a:ea typeface="Lexend ExtraBold"/>
              <a:cs typeface="Lexend ExtraBold"/>
              <a:sym typeface="Lexend ExtraBold"/>
            </a:endParaRPr>
          </a:p>
        </p:txBody>
      </p:sp>
      <p:pic>
        <p:nvPicPr>
          <p:cNvPr id="136" name="Google Shape;136;p21"/>
          <p:cNvPicPr preferRelativeResize="0"/>
          <p:nvPr/>
        </p:nvPicPr>
        <p:blipFill>
          <a:blip r:embed="rId3">
            <a:alphaModFix/>
          </a:blip>
          <a:stretch>
            <a:fillRect/>
          </a:stretch>
        </p:blipFill>
        <p:spPr>
          <a:xfrm>
            <a:off x="-6875" y="0"/>
            <a:ext cx="9017600" cy="597000"/>
          </a:xfrm>
          <a:prstGeom prst="rect">
            <a:avLst/>
          </a:prstGeom>
          <a:noFill/>
          <a:ln>
            <a:noFill/>
          </a:ln>
        </p:spPr>
      </p:pic>
      <p:sp>
        <p:nvSpPr>
          <p:cNvPr id="137" name="Google Shape;137;p21"/>
          <p:cNvSpPr/>
          <p:nvPr/>
        </p:nvSpPr>
        <p:spPr>
          <a:xfrm>
            <a:off x="662900" y="1396475"/>
            <a:ext cx="2356500" cy="3643200"/>
          </a:xfrm>
          <a:prstGeom prst="rect">
            <a:avLst/>
          </a:prstGeom>
          <a:solidFill>
            <a:srgbClr val="D9D2E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 name="Google Shape;138;p21"/>
          <p:cNvSpPr txBox="1"/>
          <p:nvPr/>
        </p:nvSpPr>
        <p:spPr>
          <a:xfrm>
            <a:off x="765525" y="3718200"/>
            <a:ext cx="2141700" cy="1131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Lexend"/>
                <a:ea typeface="Lexend"/>
                <a:cs typeface="Lexend"/>
                <a:sym typeface="Lexend"/>
              </a:rPr>
              <a:t>Robert Baldwin III  </a:t>
            </a:r>
            <a:r>
              <a:rPr lang="en" sz="1000">
                <a:solidFill>
                  <a:schemeClr val="dk1"/>
                </a:solidFill>
                <a:latin typeface="Lexend"/>
                <a:ea typeface="Lexend"/>
                <a:cs typeface="Lexend"/>
                <a:sym typeface="Lexend"/>
              </a:rPr>
              <a:t>(he/him) </a:t>
            </a:r>
            <a:endParaRPr sz="1000">
              <a:solidFill>
                <a:schemeClr val="dk1"/>
              </a:solidFill>
              <a:latin typeface="Lexend"/>
              <a:ea typeface="Lexend"/>
              <a:cs typeface="Lexend"/>
              <a:sym typeface="Lexend"/>
            </a:endParaRPr>
          </a:p>
          <a:p>
            <a:pPr indent="0" lvl="0" marL="0" rtl="0" algn="ctr">
              <a:lnSpc>
                <a:spcPct val="109090"/>
              </a:lnSpc>
              <a:spcBef>
                <a:spcPts val="1200"/>
              </a:spcBef>
              <a:spcAft>
                <a:spcPts val="0"/>
              </a:spcAft>
              <a:buNone/>
            </a:pPr>
            <a:r>
              <a:rPr b="1" i="1" lang="en" sz="900">
                <a:solidFill>
                  <a:schemeClr val="dk1"/>
                </a:solidFill>
              </a:rPr>
              <a:t>Founder and Managing Attorney, </a:t>
            </a:r>
            <a:r>
              <a:rPr b="1" lang="en" sz="900">
                <a:solidFill>
                  <a:schemeClr val="dk1"/>
                </a:solidFill>
              </a:rPr>
              <a:t>Virtue Law Group &amp; formerly </a:t>
            </a:r>
            <a:r>
              <a:rPr b="1" i="1" lang="en" sz="900">
                <a:solidFill>
                  <a:schemeClr val="dk1"/>
                </a:solidFill>
              </a:rPr>
              <a:t>Associate Producer</a:t>
            </a:r>
            <a:r>
              <a:rPr b="1" lang="en" sz="900">
                <a:solidFill>
                  <a:schemeClr val="dk1"/>
                </a:solidFill>
              </a:rPr>
              <a:t>, National Public Radio</a:t>
            </a:r>
            <a:endParaRPr b="1" sz="900">
              <a:solidFill>
                <a:schemeClr val="dk1"/>
              </a:solidFill>
            </a:endParaRPr>
          </a:p>
          <a:p>
            <a:pPr indent="0" lvl="0" marL="0" rtl="0" algn="ctr">
              <a:spcBef>
                <a:spcPts val="1200"/>
              </a:spcBef>
              <a:spcAft>
                <a:spcPts val="0"/>
              </a:spcAft>
              <a:buNone/>
            </a:pPr>
            <a:r>
              <a:t/>
            </a:r>
            <a:endParaRPr i="1" sz="1000">
              <a:solidFill>
                <a:schemeClr val="dk1"/>
              </a:solidFill>
              <a:latin typeface="Lexend"/>
              <a:ea typeface="Lexend"/>
              <a:cs typeface="Lexend"/>
              <a:sym typeface="Lexend"/>
            </a:endParaRPr>
          </a:p>
          <a:p>
            <a:pPr indent="0" lvl="0" marL="0" rtl="0" algn="ctr">
              <a:spcBef>
                <a:spcPts val="0"/>
              </a:spcBef>
              <a:spcAft>
                <a:spcPts val="0"/>
              </a:spcAft>
              <a:buNone/>
            </a:pPr>
            <a:r>
              <a:t/>
            </a:r>
            <a:endParaRPr sz="1000">
              <a:solidFill>
                <a:schemeClr val="dk1"/>
              </a:solidFill>
              <a:latin typeface="Lexend"/>
              <a:ea typeface="Lexend"/>
              <a:cs typeface="Lexend"/>
              <a:sym typeface="Lexend"/>
            </a:endParaRPr>
          </a:p>
          <a:p>
            <a:pPr indent="0" lvl="0" marL="0" rtl="0" algn="ctr">
              <a:spcBef>
                <a:spcPts val="0"/>
              </a:spcBef>
              <a:spcAft>
                <a:spcPts val="0"/>
              </a:spcAft>
              <a:buNone/>
            </a:pPr>
            <a:r>
              <a:t/>
            </a:r>
            <a:endParaRPr sz="800">
              <a:latin typeface="Lexend"/>
              <a:ea typeface="Lexend"/>
              <a:cs typeface="Lexend"/>
              <a:sym typeface="Lexend"/>
            </a:endParaRPr>
          </a:p>
        </p:txBody>
      </p:sp>
      <p:pic>
        <p:nvPicPr>
          <p:cNvPr id="139" name="Google Shape;139;p21"/>
          <p:cNvPicPr preferRelativeResize="0"/>
          <p:nvPr/>
        </p:nvPicPr>
        <p:blipFill rotWithShape="1">
          <a:blip r:embed="rId4">
            <a:alphaModFix/>
          </a:blip>
          <a:srcRect b="0" l="7855" r="7855" t="0"/>
          <a:stretch/>
        </p:blipFill>
        <p:spPr>
          <a:xfrm>
            <a:off x="950150" y="1470644"/>
            <a:ext cx="1782000" cy="2114106"/>
          </a:xfrm>
          <a:prstGeom prst="rect">
            <a:avLst/>
          </a:prstGeom>
          <a:noFill/>
          <a:ln cap="flat" cmpd="sng" w="19050">
            <a:solidFill>
              <a:schemeClr val="dk1"/>
            </a:solidFill>
            <a:prstDash val="solid"/>
            <a:round/>
            <a:headEnd len="sm" w="sm" type="none"/>
            <a:tailEnd len="sm" w="sm" type="none"/>
          </a:ln>
        </p:spPr>
      </p:pic>
      <p:pic>
        <p:nvPicPr>
          <p:cNvPr id="140" name="Google Shape;140;p21"/>
          <p:cNvPicPr preferRelativeResize="0"/>
          <p:nvPr/>
        </p:nvPicPr>
        <p:blipFill rotWithShape="1">
          <a:blip r:embed="rId5">
            <a:alphaModFix/>
          </a:blip>
          <a:srcRect b="0" l="14002" r="14002" t="0"/>
          <a:stretch/>
        </p:blipFill>
        <p:spPr>
          <a:xfrm>
            <a:off x="3664775" y="1514637"/>
            <a:ext cx="1674299" cy="2114227"/>
          </a:xfrm>
          <a:prstGeom prst="rect">
            <a:avLst/>
          </a:prstGeom>
          <a:noFill/>
          <a:ln cap="flat" cmpd="sng" w="19050">
            <a:solidFill>
              <a:schemeClr val="dk1"/>
            </a:solidFill>
            <a:prstDash val="solid"/>
            <a:round/>
            <a:headEnd len="sm" w="sm" type="none"/>
            <a:tailEnd len="sm" w="sm" type="none"/>
          </a:ln>
        </p:spPr>
      </p:pic>
      <p:sp>
        <p:nvSpPr>
          <p:cNvPr id="141" name="Google Shape;141;p21"/>
          <p:cNvSpPr/>
          <p:nvPr/>
        </p:nvSpPr>
        <p:spPr>
          <a:xfrm>
            <a:off x="6218925" y="1378175"/>
            <a:ext cx="2356500" cy="3643200"/>
          </a:xfrm>
          <a:prstGeom prst="rect">
            <a:avLst/>
          </a:prstGeom>
          <a:solidFill>
            <a:srgbClr val="D9D2E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2" name="Google Shape;142;p21"/>
          <p:cNvPicPr preferRelativeResize="0"/>
          <p:nvPr/>
        </p:nvPicPr>
        <p:blipFill rotWithShape="1">
          <a:blip r:embed="rId6">
            <a:alphaModFix/>
          </a:blip>
          <a:srcRect b="0" l="10405" r="10405" t="0"/>
          <a:stretch/>
        </p:blipFill>
        <p:spPr>
          <a:xfrm>
            <a:off x="6516550" y="1514625"/>
            <a:ext cx="1674301" cy="2114227"/>
          </a:xfrm>
          <a:prstGeom prst="rect">
            <a:avLst/>
          </a:prstGeom>
          <a:noFill/>
          <a:ln cap="flat" cmpd="sng" w="19050">
            <a:solidFill>
              <a:schemeClr val="dk1"/>
            </a:solidFill>
            <a:prstDash val="solid"/>
            <a:round/>
            <a:headEnd len="sm" w="sm" type="none"/>
            <a:tailEnd len="sm" w="sm" type="none"/>
          </a:ln>
        </p:spPr>
      </p:pic>
      <p:sp>
        <p:nvSpPr>
          <p:cNvPr id="143" name="Google Shape;143;p21"/>
          <p:cNvSpPr txBox="1"/>
          <p:nvPr/>
        </p:nvSpPr>
        <p:spPr>
          <a:xfrm>
            <a:off x="6326325" y="3718200"/>
            <a:ext cx="2141700" cy="1131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Lexend"/>
                <a:ea typeface="Lexend"/>
                <a:cs typeface="Lexend"/>
                <a:sym typeface="Lexend"/>
              </a:rPr>
              <a:t>Debra Katz  </a:t>
            </a:r>
            <a:r>
              <a:rPr lang="en" sz="1000">
                <a:solidFill>
                  <a:schemeClr val="dk1"/>
                </a:solidFill>
                <a:latin typeface="Lexend"/>
                <a:ea typeface="Lexend"/>
                <a:cs typeface="Lexend"/>
                <a:sym typeface="Lexend"/>
              </a:rPr>
              <a:t>(she/her) </a:t>
            </a:r>
            <a:endParaRPr sz="1000">
              <a:solidFill>
                <a:schemeClr val="dk1"/>
              </a:solidFill>
              <a:latin typeface="Lexend"/>
              <a:ea typeface="Lexend"/>
              <a:cs typeface="Lexend"/>
              <a:sym typeface="Lexend"/>
            </a:endParaRPr>
          </a:p>
          <a:p>
            <a:pPr indent="0" lvl="0" marL="0" rtl="0" algn="ctr">
              <a:lnSpc>
                <a:spcPct val="100000"/>
              </a:lnSpc>
              <a:spcBef>
                <a:spcPts val="0"/>
              </a:spcBef>
              <a:spcAft>
                <a:spcPts val="0"/>
              </a:spcAft>
              <a:buNone/>
            </a:pPr>
            <a:r>
              <a:t/>
            </a:r>
            <a:endParaRPr b="1" i="1" sz="1000">
              <a:solidFill>
                <a:schemeClr val="dk1"/>
              </a:solidFill>
            </a:endParaRPr>
          </a:p>
          <a:p>
            <a:pPr indent="0" lvl="0" marL="0" rtl="0" algn="ctr">
              <a:lnSpc>
                <a:spcPct val="100000"/>
              </a:lnSpc>
              <a:spcBef>
                <a:spcPts val="0"/>
              </a:spcBef>
              <a:spcAft>
                <a:spcPts val="0"/>
              </a:spcAft>
              <a:buNone/>
            </a:pPr>
            <a:r>
              <a:rPr b="1" i="1" lang="en" sz="1000">
                <a:solidFill>
                  <a:schemeClr val="dk1"/>
                </a:solidFill>
              </a:rPr>
              <a:t>Founding Partner, </a:t>
            </a:r>
            <a:endParaRPr b="1" sz="1000">
              <a:solidFill>
                <a:schemeClr val="dk1"/>
              </a:solidFill>
            </a:endParaRPr>
          </a:p>
          <a:p>
            <a:pPr indent="0" lvl="0" marL="0" rtl="0" algn="ctr">
              <a:lnSpc>
                <a:spcPct val="100000"/>
              </a:lnSpc>
              <a:spcBef>
                <a:spcPts val="0"/>
              </a:spcBef>
              <a:spcAft>
                <a:spcPts val="0"/>
              </a:spcAft>
              <a:buNone/>
            </a:pPr>
            <a:r>
              <a:rPr b="1" lang="en" sz="1000">
                <a:solidFill>
                  <a:schemeClr val="dk1"/>
                </a:solidFill>
              </a:rPr>
              <a:t>Katz Banks Kumin</a:t>
            </a:r>
            <a:endParaRPr b="1" sz="1000">
              <a:solidFill>
                <a:schemeClr val="dk1"/>
              </a:solidFill>
            </a:endParaRPr>
          </a:p>
          <a:p>
            <a:pPr indent="0" lvl="0" marL="0" rtl="0" algn="ctr">
              <a:spcBef>
                <a:spcPts val="0"/>
              </a:spcBef>
              <a:spcAft>
                <a:spcPts val="0"/>
              </a:spcAft>
              <a:buNone/>
            </a:pPr>
            <a:r>
              <a:t/>
            </a:r>
            <a:endParaRPr i="1" sz="1000">
              <a:solidFill>
                <a:schemeClr val="dk1"/>
              </a:solidFill>
              <a:latin typeface="Lexend"/>
              <a:ea typeface="Lexend"/>
              <a:cs typeface="Lexend"/>
              <a:sym typeface="Lexend"/>
            </a:endParaRPr>
          </a:p>
          <a:p>
            <a:pPr indent="0" lvl="0" marL="0" rtl="0" algn="ctr">
              <a:spcBef>
                <a:spcPts val="0"/>
              </a:spcBef>
              <a:spcAft>
                <a:spcPts val="0"/>
              </a:spcAft>
              <a:buNone/>
            </a:pPr>
            <a:r>
              <a:t/>
            </a:r>
            <a:endParaRPr sz="1000">
              <a:solidFill>
                <a:schemeClr val="dk1"/>
              </a:solidFill>
              <a:latin typeface="Lexend"/>
              <a:ea typeface="Lexend"/>
              <a:cs typeface="Lexend"/>
              <a:sym typeface="Lexend"/>
            </a:endParaRPr>
          </a:p>
          <a:p>
            <a:pPr indent="0" lvl="0" marL="0" rtl="0" algn="ctr">
              <a:spcBef>
                <a:spcPts val="0"/>
              </a:spcBef>
              <a:spcAft>
                <a:spcPts val="0"/>
              </a:spcAft>
              <a:buNone/>
            </a:pPr>
            <a:r>
              <a:t/>
            </a:r>
            <a:endParaRPr sz="800">
              <a:latin typeface="Lexend"/>
              <a:ea typeface="Lexend"/>
              <a:cs typeface="Lexend"/>
              <a:sym typeface="Lexe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nvSpPr>
        <p:spPr>
          <a:xfrm>
            <a:off x="3226550" y="1914584"/>
            <a:ext cx="5917500" cy="3119400"/>
          </a:xfrm>
          <a:prstGeom prst="rect">
            <a:avLst/>
          </a:prstGeom>
          <a:solidFill>
            <a:srgbClr val="CD4F3D"/>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1" lang="en" sz="3200">
                <a:solidFill>
                  <a:schemeClr val="lt1"/>
                </a:solidFill>
              </a:rPr>
              <a:t>Survivors Speaking Out:</a:t>
            </a:r>
            <a:endParaRPr b="1" sz="3200">
              <a:solidFill>
                <a:schemeClr val="lt1"/>
              </a:solidFill>
            </a:endParaRPr>
          </a:p>
          <a:p>
            <a:pPr indent="0" lvl="0" marL="0" marR="0" rtl="0" algn="ctr">
              <a:lnSpc>
                <a:spcPct val="115000"/>
              </a:lnSpc>
              <a:spcBef>
                <a:spcPts val="0"/>
              </a:spcBef>
              <a:spcAft>
                <a:spcPts val="0"/>
              </a:spcAft>
              <a:buClr>
                <a:schemeClr val="dk1"/>
              </a:buClr>
              <a:buSzPts val="1100"/>
              <a:buFont typeface="Arial"/>
              <a:buNone/>
            </a:pPr>
            <a:r>
              <a:rPr b="1" lang="en" sz="2100">
                <a:solidFill>
                  <a:schemeClr val="lt1"/>
                </a:solidFill>
              </a:rPr>
              <a:t>A Toolkit About Defamation Lawsuits and Other Retaliation </a:t>
            </a:r>
            <a:endParaRPr b="1" sz="2100">
              <a:solidFill>
                <a:schemeClr val="lt1"/>
              </a:solidFill>
            </a:endParaRPr>
          </a:p>
          <a:p>
            <a:pPr indent="0" lvl="0" marL="0" marR="0" rtl="0" algn="ctr">
              <a:lnSpc>
                <a:spcPct val="115000"/>
              </a:lnSpc>
              <a:spcBef>
                <a:spcPts val="0"/>
              </a:spcBef>
              <a:spcAft>
                <a:spcPts val="0"/>
              </a:spcAft>
              <a:buClr>
                <a:schemeClr val="dk1"/>
              </a:buClr>
              <a:buSzPts val="1100"/>
              <a:buFont typeface="Arial"/>
              <a:buNone/>
            </a:pPr>
            <a:r>
              <a:rPr b="1" lang="en" sz="2100">
                <a:solidFill>
                  <a:schemeClr val="lt1"/>
                </a:solidFill>
              </a:rPr>
              <a:t>By and For People Speaking Out About Sex-Based Harassment</a:t>
            </a:r>
            <a:endParaRPr b="1" sz="2100">
              <a:solidFill>
                <a:schemeClr val="lt1"/>
              </a:solidFill>
            </a:endParaRPr>
          </a:p>
          <a:p>
            <a:pPr indent="0" lvl="0" marL="0" marR="0" rtl="0" algn="ctr">
              <a:lnSpc>
                <a:spcPct val="115000"/>
              </a:lnSpc>
              <a:spcBef>
                <a:spcPts val="0"/>
              </a:spcBef>
              <a:spcAft>
                <a:spcPts val="0"/>
              </a:spcAft>
              <a:buNone/>
            </a:pPr>
            <a:r>
              <a:t/>
            </a:r>
            <a:endParaRPr i="1" sz="600">
              <a:solidFill>
                <a:schemeClr val="lt1"/>
              </a:solidFill>
            </a:endParaRPr>
          </a:p>
          <a:p>
            <a:pPr indent="0" lvl="0" marL="0" marR="0" rtl="0" algn="ctr">
              <a:lnSpc>
                <a:spcPct val="115000"/>
              </a:lnSpc>
              <a:spcBef>
                <a:spcPts val="0"/>
              </a:spcBef>
              <a:spcAft>
                <a:spcPts val="0"/>
              </a:spcAft>
              <a:buNone/>
            </a:pPr>
            <a:r>
              <a:rPr i="1" lang="en" sz="1300">
                <a:solidFill>
                  <a:srgbClr val="8E7CC3"/>
                </a:solidFill>
                <a:highlight>
                  <a:schemeClr val="lt2"/>
                </a:highlight>
              </a:rPr>
              <a:t>https://nwlc.org/resource/survivors-speaking-out-toolkit-defamation-retaliation/</a:t>
            </a:r>
            <a:endParaRPr i="1" sz="1300">
              <a:solidFill>
                <a:srgbClr val="8E7CC3"/>
              </a:solidFill>
              <a:highlight>
                <a:schemeClr val="lt2"/>
              </a:highlight>
            </a:endParaRPr>
          </a:p>
        </p:txBody>
      </p:sp>
      <p:pic>
        <p:nvPicPr>
          <p:cNvPr id="149" name="Google Shape;149;p22"/>
          <p:cNvPicPr preferRelativeResize="0"/>
          <p:nvPr/>
        </p:nvPicPr>
        <p:blipFill>
          <a:blip r:embed="rId3">
            <a:alphaModFix/>
          </a:blip>
          <a:stretch>
            <a:fillRect/>
          </a:stretch>
        </p:blipFill>
        <p:spPr>
          <a:xfrm>
            <a:off x="3226550" y="92759"/>
            <a:ext cx="5917451" cy="720975"/>
          </a:xfrm>
          <a:prstGeom prst="rect">
            <a:avLst/>
          </a:prstGeom>
          <a:noFill/>
          <a:ln>
            <a:noFill/>
          </a:ln>
        </p:spPr>
      </p:pic>
      <p:pic>
        <p:nvPicPr>
          <p:cNvPr id="150" name="Google Shape;150;p22"/>
          <p:cNvPicPr preferRelativeResize="0"/>
          <p:nvPr/>
        </p:nvPicPr>
        <p:blipFill>
          <a:blip r:embed="rId4">
            <a:alphaModFix/>
          </a:blip>
          <a:stretch>
            <a:fillRect/>
          </a:stretch>
        </p:blipFill>
        <p:spPr>
          <a:xfrm>
            <a:off x="5221125" y="158716"/>
            <a:ext cx="2133600" cy="589075"/>
          </a:xfrm>
          <a:prstGeom prst="rect">
            <a:avLst/>
          </a:prstGeom>
          <a:noFill/>
          <a:ln>
            <a:noFill/>
          </a:ln>
        </p:spPr>
      </p:pic>
      <p:pic>
        <p:nvPicPr>
          <p:cNvPr id="151" name="Google Shape;151;p22"/>
          <p:cNvPicPr preferRelativeResize="0"/>
          <p:nvPr/>
        </p:nvPicPr>
        <p:blipFill>
          <a:blip r:embed="rId5">
            <a:alphaModFix/>
          </a:blip>
          <a:stretch>
            <a:fillRect/>
          </a:stretch>
        </p:blipFill>
        <p:spPr>
          <a:xfrm>
            <a:off x="3226550" y="813734"/>
            <a:ext cx="5917450" cy="1100850"/>
          </a:xfrm>
          <a:prstGeom prst="rect">
            <a:avLst/>
          </a:prstGeom>
          <a:noFill/>
          <a:ln>
            <a:noFill/>
          </a:ln>
        </p:spPr>
      </p:pic>
      <p:pic>
        <p:nvPicPr>
          <p:cNvPr id="152" name="Google Shape;152;p22"/>
          <p:cNvPicPr preferRelativeResize="0"/>
          <p:nvPr/>
        </p:nvPicPr>
        <p:blipFill>
          <a:blip r:embed="rId6">
            <a:alphaModFix/>
          </a:blip>
          <a:stretch>
            <a:fillRect/>
          </a:stretch>
        </p:blipFill>
        <p:spPr>
          <a:xfrm>
            <a:off x="68100" y="855850"/>
            <a:ext cx="3102325" cy="3319325"/>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