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75" r:id="rId6"/>
    <p:sldId id="257" r:id="rId7"/>
    <p:sldId id="291" r:id="rId8"/>
    <p:sldId id="292" r:id="rId9"/>
    <p:sldId id="293" r:id="rId10"/>
    <p:sldId id="294" r:id="rId11"/>
    <p:sldId id="299" r:id="rId12"/>
    <p:sldId id="300" r:id="rId13"/>
    <p:sldId id="301" r:id="rId14"/>
    <p:sldId id="302" r:id="rId15"/>
    <p:sldId id="307" r:id="rId16"/>
    <p:sldId id="303" r:id="rId17"/>
    <p:sldId id="304" r:id="rId18"/>
    <p:sldId id="295" r:id="rId19"/>
    <p:sldId id="305" r:id="rId20"/>
    <p:sldId id="306" r:id="rId21"/>
    <p:sldId id="264" r:id="rId22"/>
    <p:sldId id="265" r:id="rId23"/>
    <p:sldId id="263" r:id="rId24"/>
    <p:sldId id="268" r:id="rId25"/>
    <p:sldId id="266" r:id="rId26"/>
    <p:sldId id="267" r:id="rId27"/>
    <p:sldId id="269" r:id="rId28"/>
    <p:sldId id="277" r:id="rId29"/>
    <p:sldId id="278" r:id="rId30"/>
    <p:sldId id="281" r:id="rId31"/>
    <p:sldId id="280" r:id="rId32"/>
    <p:sldId id="279" r:id="rId33"/>
    <p:sldId id="282" r:id="rId34"/>
    <p:sldId id="283" r:id="rId35"/>
    <p:sldId id="284" r:id="rId36"/>
    <p:sldId id="285" r:id="rId37"/>
    <p:sldId id="286" r:id="rId38"/>
    <p:sldId id="287" r:id="rId39"/>
    <p:sldId id="288" r:id="rId40"/>
    <p:sldId id="289" r:id="rId41"/>
    <p:sldId id="290" r:id="rId42"/>
    <p:sldId id="274" r:id="rId43"/>
    <p:sldId id="276" r:id="rId44"/>
    <p:sldId id="26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653C4-5574-4567-9B90-5616F941B83F}"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299B2-7146-47C0-8066-481DF62D6439}" type="slidenum">
              <a:rPr lang="en-US" smtClean="0"/>
              <a:t>‹#›</a:t>
            </a:fld>
            <a:endParaRPr lang="en-US"/>
          </a:p>
        </p:txBody>
      </p:sp>
    </p:spTree>
    <p:extLst>
      <p:ext uri="{BB962C8B-B14F-4D97-AF65-F5344CB8AC3E}">
        <p14:creationId xmlns:p14="http://schemas.microsoft.com/office/powerpoint/2010/main" val="401914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4</a:t>
            </a:fld>
            <a:endParaRPr lang="en-US"/>
          </a:p>
        </p:txBody>
      </p:sp>
    </p:spTree>
    <p:extLst>
      <p:ext uri="{BB962C8B-B14F-4D97-AF65-F5344CB8AC3E}">
        <p14:creationId xmlns:p14="http://schemas.microsoft.com/office/powerpoint/2010/main" val="51195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13</a:t>
            </a:fld>
            <a:endParaRPr lang="en-US"/>
          </a:p>
        </p:txBody>
      </p:sp>
    </p:spTree>
    <p:extLst>
      <p:ext uri="{BB962C8B-B14F-4D97-AF65-F5344CB8AC3E}">
        <p14:creationId xmlns:p14="http://schemas.microsoft.com/office/powerpoint/2010/main" val="158433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14</a:t>
            </a:fld>
            <a:endParaRPr lang="en-US"/>
          </a:p>
        </p:txBody>
      </p:sp>
    </p:spTree>
    <p:extLst>
      <p:ext uri="{BB962C8B-B14F-4D97-AF65-F5344CB8AC3E}">
        <p14:creationId xmlns:p14="http://schemas.microsoft.com/office/powerpoint/2010/main" val="93112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15</a:t>
            </a:fld>
            <a:endParaRPr lang="en-US"/>
          </a:p>
        </p:txBody>
      </p:sp>
    </p:spTree>
    <p:extLst>
      <p:ext uri="{BB962C8B-B14F-4D97-AF65-F5344CB8AC3E}">
        <p14:creationId xmlns:p14="http://schemas.microsoft.com/office/powerpoint/2010/main" val="70025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16</a:t>
            </a:fld>
            <a:endParaRPr lang="en-US"/>
          </a:p>
        </p:txBody>
      </p:sp>
    </p:spTree>
    <p:extLst>
      <p:ext uri="{BB962C8B-B14F-4D97-AF65-F5344CB8AC3E}">
        <p14:creationId xmlns:p14="http://schemas.microsoft.com/office/powerpoint/2010/main" val="261970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17</a:t>
            </a:fld>
            <a:endParaRPr lang="en-US"/>
          </a:p>
        </p:txBody>
      </p:sp>
    </p:spTree>
    <p:extLst>
      <p:ext uri="{BB962C8B-B14F-4D97-AF65-F5344CB8AC3E}">
        <p14:creationId xmlns:p14="http://schemas.microsoft.com/office/powerpoint/2010/main" val="54778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18</a:t>
            </a:fld>
            <a:endParaRPr lang="en-US"/>
          </a:p>
        </p:txBody>
      </p:sp>
    </p:spTree>
    <p:extLst>
      <p:ext uri="{BB962C8B-B14F-4D97-AF65-F5344CB8AC3E}">
        <p14:creationId xmlns:p14="http://schemas.microsoft.com/office/powerpoint/2010/main" val="3110721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19</a:t>
            </a:fld>
            <a:endParaRPr lang="en-US"/>
          </a:p>
        </p:txBody>
      </p:sp>
    </p:spTree>
    <p:extLst>
      <p:ext uri="{BB962C8B-B14F-4D97-AF65-F5344CB8AC3E}">
        <p14:creationId xmlns:p14="http://schemas.microsoft.com/office/powerpoint/2010/main" val="143609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38</a:t>
            </a:fld>
            <a:endParaRPr lang="en-US"/>
          </a:p>
        </p:txBody>
      </p:sp>
    </p:spTree>
    <p:extLst>
      <p:ext uri="{BB962C8B-B14F-4D97-AF65-F5344CB8AC3E}">
        <p14:creationId xmlns:p14="http://schemas.microsoft.com/office/powerpoint/2010/main" val="181789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39</a:t>
            </a:fld>
            <a:endParaRPr lang="en-US"/>
          </a:p>
        </p:txBody>
      </p:sp>
    </p:spTree>
    <p:extLst>
      <p:ext uri="{BB962C8B-B14F-4D97-AF65-F5344CB8AC3E}">
        <p14:creationId xmlns:p14="http://schemas.microsoft.com/office/powerpoint/2010/main" val="392635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5</a:t>
            </a:fld>
            <a:endParaRPr lang="en-US"/>
          </a:p>
        </p:txBody>
      </p:sp>
    </p:spTree>
    <p:extLst>
      <p:ext uri="{BB962C8B-B14F-4D97-AF65-F5344CB8AC3E}">
        <p14:creationId xmlns:p14="http://schemas.microsoft.com/office/powerpoint/2010/main" val="41154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6</a:t>
            </a:fld>
            <a:endParaRPr lang="en-US"/>
          </a:p>
        </p:txBody>
      </p:sp>
    </p:spTree>
    <p:extLst>
      <p:ext uri="{BB962C8B-B14F-4D97-AF65-F5344CB8AC3E}">
        <p14:creationId xmlns:p14="http://schemas.microsoft.com/office/powerpoint/2010/main" val="114582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7</a:t>
            </a:fld>
            <a:endParaRPr lang="en-US"/>
          </a:p>
        </p:txBody>
      </p:sp>
    </p:spTree>
    <p:extLst>
      <p:ext uri="{BB962C8B-B14F-4D97-AF65-F5344CB8AC3E}">
        <p14:creationId xmlns:p14="http://schemas.microsoft.com/office/powerpoint/2010/main" val="244273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8</a:t>
            </a:fld>
            <a:endParaRPr lang="en-US"/>
          </a:p>
        </p:txBody>
      </p:sp>
    </p:spTree>
    <p:extLst>
      <p:ext uri="{BB962C8B-B14F-4D97-AF65-F5344CB8AC3E}">
        <p14:creationId xmlns:p14="http://schemas.microsoft.com/office/powerpoint/2010/main" val="414504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9</a:t>
            </a:fld>
            <a:endParaRPr lang="en-US"/>
          </a:p>
        </p:txBody>
      </p:sp>
    </p:spTree>
    <p:extLst>
      <p:ext uri="{BB962C8B-B14F-4D97-AF65-F5344CB8AC3E}">
        <p14:creationId xmlns:p14="http://schemas.microsoft.com/office/powerpoint/2010/main" val="148851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10</a:t>
            </a:fld>
            <a:endParaRPr lang="en-US"/>
          </a:p>
        </p:txBody>
      </p:sp>
    </p:spTree>
    <p:extLst>
      <p:ext uri="{BB962C8B-B14F-4D97-AF65-F5344CB8AC3E}">
        <p14:creationId xmlns:p14="http://schemas.microsoft.com/office/powerpoint/2010/main" val="142837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11</a:t>
            </a:fld>
            <a:endParaRPr lang="en-US"/>
          </a:p>
        </p:txBody>
      </p:sp>
    </p:spTree>
    <p:extLst>
      <p:ext uri="{BB962C8B-B14F-4D97-AF65-F5344CB8AC3E}">
        <p14:creationId xmlns:p14="http://schemas.microsoft.com/office/powerpoint/2010/main" val="193734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299B2-7146-47C0-8066-481DF62D6439}" type="slidenum">
              <a:rPr lang="en-US" smtClean="0"/>
              <a:t>12</a:t>
            </a:fld>
            <a:endParaRPr lang="en-US"/>
          </a:p>
        </p:txBody>
      </p:sp>
    </p:spTree>
    <p:extLst>
      <p:ext uri="{BB962C8B-B14F-4D97-AF65-F5344CB8AC3E}">
        <p14:creationId xmlns:p14="http://schemas.microsoft.com/office/powerpoint/2010/main" val="258445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1A64-93A6-4C8F-83BE-B57F083F4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1D643-1E78-4447-B808-8041801E1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E2F999-9673-4E9F-AA8A-55C44FD5F199}"/>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711C5921-CA99-4B22-A388-92D38939E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33D86-9234-4AFB-BCF2-EBD64B917D58}"/>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166998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B854-8294-41BC-9A05-242DB53A7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8AEF22-71F8-45B4-A6C9-57AB0A4BE7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04B0B-DDB7-4E4A-A371-9208D51306E7}"/>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F27135FD-08D3-4AFB-A0AA-A3B495A44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D6FC4-FABB-4AD8-8D6C-08975CFBD8C3}"/>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279970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20154-E54D-4E45-933D-FB3CC7A13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3CA83F-219C-4297-B535-05E6955DB5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15457-604D-4F69-A1CA-FE559E256638}"/>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AA50EE88-9111-4F74-B8DE-DAFA779BE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0AD9E-6DEB-4282-A05A-46C434200B7D}"/>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158825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1A79-B7B9-4B03-8398-CFDB06D0C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CDEC3-CB6C-48CB-8680-C357F940C3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28E4-F5EC-4FA2-8BF9-759C8262DDF1}"/>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F85CC677-5C08-4906-84C0-66DDC5B24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6C05D-CBE9-40AB-8D30-905F4DE1D9D5}"/>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57789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4D57-9910-4052-9BF6-9282FA966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9F57CD-FC7E-418E-9EA3-5FF2E901D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09BF71-7D59-4C4E-A90B-1DD73EDDE2F8}"/>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3FBF67DE-6F6B-477E-A3E4-E52111939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BDFAE-A4AD-4B88-880F-59C244DEB9C5}"/>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231861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7658-2ADA-4C54-B7EA-6B5275206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1F4F4-382C-491A-89DE-09436153F8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94B64E-C88A-4E53-BBE9-C93B7C63BB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0C430E-6141-4853-BC77-5981E1708491}"/>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6" name="Footer Placeholder 5">
            <a:extLst>
              <a:ext uri="{FF2B5EF4-FFF2-40B4-BE49-F238E27FC236}">
                <a16:creationId xmlns:a16="http://schemas.microsoft.com/office/drawing/2014/main" id="{7AAD81B7-C0BF-4E28-BE27-66E47D16D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CCA23-1830-492C-B610-A8FA8BDFCAF8}"/>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222649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A1B4F-8F93-4F90-A05B-2D454453C2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76A80A-C026-4E65-97E6-86E95F1EA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BD3611-8276-47DF-985F-3117025F45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8B796-F60B-49A5-8E22-F821DAA07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26342F-C3DD-49FB-A504-657E50F65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97115-1F5F-458F-8958-35D6B2E7FF6C}"/>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8" name="Footer Placeholder 7">
            <a:extLst>
              <a:ext uri="{FF2B5EF4-FFF2-40B4-BE49-F238E27FC236}">
                <a16:creationId xmlns:a16="http://schemas.microsoft.com/office/drawing/2014/main" id="{EC4063B0-A827-4EA0-879A-18BD4860BB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7BD0B4-EEC1-4513-8DE1-00EED768D805}"/>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366585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4898-A86C-4CE4-888A-F7D3F15DE8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050D3F-380D-4333-962D-20ACA66E2B81}"/>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4" name="Footer Placeholder 3">
            <a:extLst>
              <a:ext uri="{FF2B5EF4-FFF2-40B4-BE49-F238E27FC236}">
                <a16:creationId xmlns:a16="http://schemas.microsoft.com/office/drawing/2014/main" id="{F0EA2EAC-9898-4411-8789-60DDF05987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4EF637-C88D-41E1-991D-97978C88DD4F}"/>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235120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4F2516-1B50-48FD-9B80-2F0FAE63DE4C}"/>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3" name="Footer Placeholder 2">
            <a:extLst>
              <a:ext uri="{FF2B5EF4-FFF2-40B4-BE49-F238E27FC236}">
                <a16:creationId xmlns:a16="http://schemas.microsoft.com/office/drawing/2014/main" id="{A5ED2DE1-902B-46D2-A245-13A29FB67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2366C4-596A-487A-87AB-BF58C36963C9}"/>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375827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C198-3F07-41FD-8B3D-4EE337E20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2D4B3-4B0F-4792-879B-28257FDC1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99D597-678C-4ACD-BCA2-09F44438D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D53BC1-5E18-46EB-83D0-BCC88A178E62}"/>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6" name="Footer Placeholder 5">
            <a:extLst>
              <a:ext uri="{FF2B5EF4-FFF2-40B4-BE49-F238E27FC236}">
                <a16:creationId xmlns:a16="http://schemas.microsoft.com/office/drawing/2014/main" id="{CC542267-6FAB-474B-B200-F456A1A8F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E395E-2145-4F17-8C70-AE351B722538}"/>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40873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F240-068F-49D2-975A-B3BD24FE8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4F274-88C5-4CC8-9E20-D17D1E96D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7D1AE-9199-4013-A6CD-6CF44904F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FC0631-6BA4-41F6-B4AF-7640AD42B053}"/>
              </a:ext>
            </a:extLst>
          </p:cNvPr>
          <p:cNvSpPr>
            <a:spLocks noGrp="1"/>
          </p:cNvSpPr>
          <p:nvPr>
            <p:ph type="dt" sz="half" idx="10"/>
          </p:nvPr>
        </p:nvSpPr>
        <p:spPr/>
        <p:txBody>
          <a:bodyPr/>
          <a:lstStyle/>
          <a:p>
            <a:fld id="{C27ED6AE-09B0-483F-8553-FBA941A40664}" type="datetimeFigureOut">
              <a:rPr lang="en-US" smtClean="0"/>
              <a:t>3/5/2019</a:t>
            </a:fld>
            <a:endParaRPr lang="en-US"/>
          </a:p>
        </p:txBody>
      </p:sp>
      <p:sp>
        <p:nvSpPr>
          <p:cNvPr id="6" name="Footer Placeholder 5">
            <a:extLst>
              <a:ext uri="{FF2B5EF4-FFF2-40B4-BE49-F238E27FC236}">
                <a16:creationId xmlns:a16="http://schemas.microsoft.com/office/drawing/2014/main" id="{F9545D4C-D7C5-4CE5-9050-068DD6963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5546F-50DE-4D94-B319-91142F6A6EA7}"/>
              </a:ext>
            </a:extLst>
          </p:cNvPr>
          <p:cNvSpPr>
            <a:spLocks noGrp="1"/>
          </p:cNvSpPr>
          <p:nvPr>
            <p:ph type="sldNum" sz="quarter" idx="12"/>
          </p:nvPr>
        </p:nvSpPr>
        <p:spPr/>
        <p:txBody>
          <a:bodyPr/>
          <a:lstStyle/>
          <a:p>
            <a:fld id="{C12444F2-9EEB-4603-8B51-87F21966C184}" type="slidenum">
              <a:rPr lang="en-US" smtClean="0"/>
              <a:t>‹#›</a:t>
            </a:fld>
            <a:endParaRPr lang="en-US"/>
          </a:p>
        </p:txBody>
      </p:sp>
    </p:spTree>
    <p:extLst>
      <p:ext uri="{BB962C8B-B14F-4D97-AF65-F5344CB8AC3E}">
        <p14:creationId xmlns:p14="http://schemas.microsoft.com/office/powerpoint/2010/main" val="387443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19A4A-272C-4217-A391-3CF1F0433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37DB7-AF07-4154-BAE2-C9B2AD96F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73C92-818B-49F4-9EB7-AE1AE9883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D6AE-09B0-483F-8553-FBA941A40664}" type="datetimeFigureOut">
              <a:rPr lang="en-US" smtClean="0"/>
              <a:t>3/5/2019</a:t>
            </a:fld>
            <a:endParaRPr lang="en-US"/>
          </a:p>
        </p:txBody>
      </p:sp>
      <p:sp>
        <p:nvSpPr>
          <p:cNvPr id="5" name="Footer Placeholder 4">
            <a:extLst>
              <a:ext uri="{FF2B5EF4-FFF2-40B4-BE49-F238E27FC236}">
                <a16:creationId xmlns:a16="http://schemas.microsoft.com/office/drawing/2014/main" id="{D263A1A8-75C8-47F6-9E06-AE7A16903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B70B1-78C2-4632-8C7C-41F940052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444F2-9EEB-4603-8B51-87F21966C184}" type="slidenum">
              <a:rPr lang="en-US" smtClean="0"/>
              <a:t>‹#›</a:t>
            </a:fld>
            <a:endParaRPr lang="en-US"/>
          </a:p>
        </p:txBody>
      </p:sp>
    </p:spTree>
    <p:extLst>
      <p:ext uri="{BB962C8B-B14F-4D97-AF65-F5344CB8AC3E}">
        <p14:creationId xmlns:p14="http://schemas.microsoft.com/office/powerpoint/2010/main" val="322688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dat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eadonnetwork.org/wordpress/2016/02/14/black-disability-history-l-dara-baldwin-disability-ombudsm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n.gov/mnddc/ed-roberts/sixtyMinutes.html" TargetMode="External"/><Relationship Id="rId5" Type="http://schemas.openxmlformats.org/officeDocument/2006/relationships/hyperlink" Target="http://www.disabilityleadership.org/news/statement-from-the-national-disability-leadership-alliance-on-racism-and-bias-within-the-disability-community-and-movement/" TargetMode="External"/><Relationship Id="rId4" Type="http://schemas.openxmlformats.org/officeDocument/2006/relationships/hyperlink" Target="https://www.thenation.com/article/the-2017-progressive-honor-ro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isabilitystatistics.org/reports/acs.cfm?statistic=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odr.dc.gov/page/people-first-language" TargetMode="External"/><Relationship Id="rId5" Type="http://schemas.openxmlformats.org/officeDocument/2006/relationships/hyperlink" Target="http://www.ndrn.org/about/26-our-history.html" TargetMode="External"/><Relationship Id="rId4" Type="http://schemas.openxmlformats.org/officeDocument/2006/relationships/hyperlink" Target="http://www.pbs.org/independentlens/films/lives-worth-liv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drny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disabilityintegrationact.org/" TargetMode="External"/><Relationship Id="rId4" Type="http://schemas.openxmlformats.org/officeDocument/2006/relationships/hyperlink" Target="mailto:dara.baldwin@ncdr.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utisticadvocacy.org/about-asan/staf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drnys.org/dara-baldwin-bio/"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in/michal-shinnar-9b5269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ritical_race_theo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washingtonpost.com/news/in-theory/wp/2015/09/24/why-intersectionality-cant-wait/?utm_term=.71c5e8460fa8" TargetMode="External"/><Relationship Id="rId4" Type="http://schemas.openxmlformats.org/officeDocument/2006/relationships/hyperlink" Target="http://www.aapf.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rchitectural_Barriers_Act_of_196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n.wikipedia.org/wiki/Air_Carrier_Access_Act" TargetMode="External"/><Relationship Id="rId4" Type="http://schemas.openxmlformats.org/officeDocument/2006/relationships/hyperlink" Target="https://www.disability.gov/rehabilitation-act-19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81F6C2BC-BC4A-4801-AD46-8BD008BAF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458" y="468977"/>
            <a:ext cx="10643806" cy="3539066"/>
          </a:xfrm>
          <a:prstGeom prst="rect">
            <a:avLst/>
          </a:prstGeom>
        </p:spPr>
      </p:pic>
      <p:sp>
        <p:nvSpPr>
          <p:cNvPr id="10" name="Rectangle 9">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BDB75-555F-4CB4-871B-3CE59CAB1AD3}"/>
              </a:ext>
            </a:extLst>
          </p:cNvPr>
          <p:cNvSpPr>
            <a:spLocks noGrp="1"/>
          </p:cNvSpPr>
          <p:nvPr>
            <p:ph type="ctrTitle"/>
          </p:nvPr>
        </p:nvSpPr>
        <p:spPr>
          <a:xfrm>
            <a:off x="1600200" y="3594553"/>
            <a:ext cx="9182100" cy="1939491"/>
          </a:xfrm>
          <a:solidFill>
            <a:srgbClr val="FFFFFF"/>
          </a:solidFill>
          <a:ln w="38100">
            <a:solidFill>
              <a:srgbClr val="404040"/>
            </a:solidFill>
            <a:miter lim="800000"/>
          </a:ln>
        </p:spPr>
        <p:txBody>
          <a:bodyPr anchor="ctr">
            <a:noAutofit/>
          </a:bodyPr>
          <a:lstStyle/>
          <a:p>
            <a:r>
              <a:rPr lang="en-US" sz="2800" dirty="0"/>
              <a:t>Webinar on Disability and Sexual Harassment </a:t>
            </a:r>
            <a:br>
              <a:rPr lang="en-US" sz="2800" dirty="0"/>
            </a:br>
            <a:br>
              <a:rPr lang="en-US" sz="2800" dirty="0"/>
            </a:br>
            <a:r>
              <a:rPr lang="en-US" sz="2800" dirty="0"/>
              <a:t>Part II: Guidance for Litigating Attorneys</a:t>
            </a:r>
          </a:p>
        </p:txBody>
      </p:sp>
      <p:sp>
        <p:nvSpPr>
          <p:cNvPr id="8" name="Rectangle 7">
            <a:extLst>
              <a:ext uri="{FF2B5EF4-FFF2-40B4-BE49-F238E27FC236}">
                <a16:creationId xmlns:a16="http://schemas.microsoft.com/office/drawing/2014/main" id="{447CA1B8-A911-4A0B-952A-F9CD237D6FC4}"/>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7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219075" y="1431000"/>
            <a:ext cx="11753850" cy="3416320"/>
          </a:xfrm>
          <a:prstGeom prst="rect">
            <a:avLst/>
          </a:prstGeom>
        </p:spPr>
        <p:txBody>
          <a:bodyPr wrap="square">
            <a:spAutoFit/>
          </a:bodyPr>
          <a:lstStyle/>
          <a:p>
            <a:r>
              <a:rPr lang="en-US" sz="2400" b="1" u="sng" dirty="0">
                <a:solidFill>
                  <a:srgbClr val="7030A0"/>
                </a:solidFill>
                <a:cs typeface="Arial" panose="020B0604020202020204" pitchFamily="34" charset="0"/>
              </a:rPr>
              <a:t>History Disability Rights Laws– cont’d </a:t>
            </a:r>
          </a:p>
          <a:p>
            <a:pPr marL="342900" indent="-342900">
              <a:buFont typeface="Arial" panose="020B0604020202020204" pitchFamily="34" charset="0"/>
              <a:buChar char="•"/>
            </a:pPr>
            <a:r>
              <a:rPr lang="en-US" sz="2400" dirty="0">
                <a:cs typeface="Arial" panose="020B0604020202020204" pitchFamily="34" charset="0"/>
              </a:rPr>
              <a:t>Americans with Disabilities Act of 1990 (ADA) –This is a wide-ranging civil rights law that is intended to protect against discrimination based on disability; amended in 2008 (ADAA)</a:t>
            </a:r>
          </a:p>
          <a:p>
            <a:pPr marL="342900" indent="-342900">
              <a:buFont typeface="Arial" panose="020B0604020202020204" pitchFamily="34" charset="0"/>
              <a:buChar char="•"/>
            </a:pPr>
            <a:r>
              <a:rPr lang="en-US" sz="2400" dirty="0">
                <a:cs typeface="Arial" panose="020B0604020202020204" pitchFamily="34" charset="0"/>
              </a:rPr>
              <a:t>There are Five Titles to the ADA – there are no specific statutes on Transportation or Housing as there were laws implemented prior to ADA that covered discrimination (Fair Housing Act)</a:t>
            </a:r>
          </a:p>
          <a:p>
            <a:pPr marL="342900" indent="-342900">
              <a:buFont typeface="Arial" panose="020B0604020202020204" pitchFamily="34" charset="0"/>
              <a:buChar char="•"/>
            </a:pPr>
            <a:r>
              <a:rPr lang="en-US" sz="2400" dirty="0">
                <a:cs typeface="Arial" panose="020B0604020202020204" pitchFamily="34" charset="0"/>
              </a:rPr>
              <a:t>Civil Rights Act of 1964 – did not include disability in the list of protected classes – like age, pregnancy - disability was added later</a:t>
            </a:r>
          </a:p>
          <a:p>
            <a:pPr marL="342900" indent="-342900">
              <a:buFont typeface="Arial" panose="020B0604020202020204" pitchFamily="34" charset="0"/>
              <a:buChar char="•"/>
            </a:pPr>
            <a:r>
              <a:rPr lang="en-US" sz="2400" dirty="0">
                <a:cs typeface="Arial" panose="020B0604020202020204" pitchFamily="34" charset="0"/>
              </a:rPr>
              <a:t>Premise of the ADA – Community Integration – the inclusion of PWD in every aspect of life </a:t>
            </a: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Disability Rights Law</a:t>
            </a:r>
          </a:p>
        </p:txBody>
      </p:sp>
    </p:spTree>
    <p:extLst>
      <p:ext uri="{BB962C8B-B14F-4D97-AF65-F5344CB8AC3E}">
        <p14:creationId xmlns:p14="http://schemas.microsoft.com/office/powerpoint/2010/main" val="310001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38150" y="1354800"/>
            <a:ext cx="11315700" cy="3785652"/>
          </a:xfrm>
          <a:prstGeom prst="rect">
            <a:avLst/>
          </a:prstGeom>
        </p:spPr>
        <p:txBody>
          <a:bodyPr wrap="square">
            <a:spAutoFit/>
          </a:bodyPr>
          <a:lstStyle/>
          <a:p>
            <a:r>
              <a:rPr lang="en-US" sz="2400" b="1" u="sng" dirty="0">
                <a:solidFill>
                  <a:srgbClr val="7030A0"/>
                </a:solidFill>
                <a:cs typeface="Arial" panose="020B0604020202020204" pitchFamily="34" charset="0"/>
              </a:rPr>
              <a:t>ADA – Law </a:t>
            </a:r>
          </a:p>
          <a:p>
            <a:pPr marL="342900" indent="-342900">
              <a:buFont typeface="Arial" panose="020B0604020202020204" pitchFamily="34" charset="0"/>
              <a:buChar char="•"/>
            </a:pPr>
            <a:r>
              <a:rPr lang="en-US" sz="2400" dirty="0">
                <a:cs typeface="Arial" panose="020B0604020202020204" pitchFamily="34" charset="0"/>
              </a:rPr>
              <a:t>ADA Title I,  II and Title III in addition to the civil rights act</a:t>
            </a:r>
          </a:p>
          <a:p>
            <a:pPr marL="342900" indent="-342900">
              <a:buFont typeface="Arial" panose="020B0604020202020204" pitchFamily="34" charset="0"/>
              <a:buChar char="•"/>
            </a:pPr>
            <a:r>
              <a:rPr lang="en-US" sz="2400" dirty="0">
                <a:cs typeface="Arial" panose="020B0604020202020204" pitchFamily="34" charset="0"/>
              </a:rPr>
              <a:t>Title I </a:t>
            </a:r>
            <a:r>
              <a:rPr lang="mr-IN" sz="2400" dirty="0">
                <a:cs typeface="Arial" panose="020B0604020202020204" pitchFamily="34" charset="0"/>
              </a:rPr>
              <a:t>–</a:t>
            </a:r>
            <a:r>
              <a:rPr lang="en-US" sz="2400" dirty="0">
                <a:cs typeface="Arial" panose="020B0604020202020204" pitchFamily="34" charset="0"/>
              </a:rPr>
              <a:t> Employment </a:t>
            </a:r>
          </a:p>
          <a:p>
            <a:pPr marL="342900" indent="-342900">
              <a:buFont typeface="Arial" panose="020B0604020202020204" pitchFamily="34" charset="0"/>
              <a:buChar char="•"/>
            </a:pPr>
            <a:r>
              <a:rPr lang="en-US" sz="2400" dirty="0">
                <a:cs typeface="Arial" panose="020B0604020202020204" pitchFamily="34" charset="0"/>
              </a:rPr>
              <a:t>Title II: This title prohibits discrimination on the basis of disability by “public entities,” which  are programs, services and activities operated by state and local governments. The public entity must make sure its  programs, services and activities are accessible to individuals with disabilities.</a:t>
            </a:r>
          </a:p>
          <a:p>
            <a:pPr marL="342900" indent="-342900">
              <a:buFont typeface="Arial" panose="020B0604020202020204" pitchFamily="34" charset="0"/>
              <a:buChar char="•"/>
            </a:pPr>
            <a:r>
              <a:rPr lang="en-US" sz="2400" dirty="0">
                <a:cs typeface="Arial" panose="020B0604020202020204" pitchFamily="34" charset="0"/>
              </a:rPr>
              <a:t>Title III: This title prohibits private places of public accommodation from discriminating against individuals with disabilities. </a:t>
            </a:r>
          </a:p>
          <a:p>
            <a:pPr marL="342900" indent="-342900">
              <a:buFont typeface="Arial" panose="020B0604020202020204" pitchFamily="34" charset="0"/>
              <a:buChar char="•"/>
            </a:pPr>
            <a:r>
              <a:rPr lang="en-US" sz="2400" dirty="0">
                <a:cs typeface="Arial" panose="020B0604020202020204" pitchFamily="34" charset="0"/>
              </a:rPr>
              <a:t>ADA National Network: </a:t>
            </a:r>
            <a:r>
              <a:rPr lang="en-US" sz="2400" dirty="0">
                <a:cs typeface="Arial" panose="020B0604020202020204" pitchFamily="34" charset="0"/>
                <a:hlinkClick r:id="rId3"/>
              </a:rPr>
              <a:t>https://adata.org/</a:t>
            </a:r>
            <a:r>
              <a:rPr lang="en-US" sz="2400" dirty="0">
                <a:cs typeface="Arial" panose="020B0604020202020204" pitchFamily="34" charset="0"/>
              </a:rPr>
              <a:t> </a:t>
            </a:r>
            <a:endParaRPr lang="en-US" sz="2400" dirty="0"/>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Disability Rights Law</a:t>
            </a:r>
          </a:p>
        </p:txBody>
      </p:sp>
    </p:spTree>
    <p:extLst>
      <p:ext uri="{BB962C8B-B14F-4D97-AF65-F5344CB8AC3E}">
        <p14:creationId xmlns:p14="http://schemas.microsoft.com/office/powerpoint/2010/main" val="217176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23327" y="-177800"/>
            <a:ext cx="10515600" cy="1325563"/>
          </a:xfrm>
        </p:spPr>
        <p:txBody>
          <a:bodyPr/>
          <a:lstStyle/>
          <a:p>
            <a:pPr algn="ctr"/>
            <a:r>
              <a:rPr lang="en-US" b="1" dirty="0"/>
              <a:t>What to Say</a:t>
            </a:r>
          </a:p>
        </p:txBody>
      </p:sp>
      <p:graphicFrame>
        <p:nvGraphicFramePr>
          <p:cNvPr id="3" name="Table 2">
            <a:extLst>
              <a:ext uri="{FF2B5EF4-FFF2-40B4-BE49-F238E27FC236}">
                <a16:creationId xmlns:a16="http://schemas.microsoft.com/office/drawing/2014/main" id="{F1D607E9-57F1-4DA7-8FDC-120340763C74}"/>
              </a:ext>
            </a:extLst>
          </p:cNvPr>
          <p:cNvGraphicFramePr>
            <a:graphicFrameLocks noGrp="1"/>
          </p:cNvGraphicFramePr>
          <p:nvPr>
            <p:extLst>
              <p:ext uri="{D42A27DB-BD31-4B8C-83A1-F6EECF244321}">
                <p14:modId xmlns:p14="http://schemas.microsoft.com/office/powerpoint/2010/main" val="3417096153"/>
              </p:ext>
            </p:extLst>
          </p:nvPr>
        </p:nvGraphicFramePr>
        <p:xfrm>
          <a:off x="2495550" y="940968"/>
          <a:ext cx="7200900" cy="4448108"/>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3713236553"/>
                    </a:ext>
                  </a:extLst>
                </a:gridCol>
                <a:gridCol w="3600450">
                  <a:extLst>
                    <a:ext uri="{9D8B030D-6E8A-4147-A177-3AD203B41FA5}">
                      <a16:colId xmlns:a16="http://schemas.microsoft.com/office/drawing/2014/main" val="1540795669"/>
                    </a:ext>
                  </a:extLst>
                </a:gridCol>
              </a:tblGrid>
              <a:tr h="563387">
                <a:tc>
                  <a:txBody>
                    <a:bodyPr/>
                    <a:lstStyle/>
                    <a:p>
                      <a:pPr algn="ctr"/>
                      <a:r>
                        <a:rPr lang="en-US" sz="2000" dirty="0"/>
                        <a:t>Say:</a:t>
                      </a:r>
                    </a:p>
                  </a:txBody>
                  <a:tcPr/>
                </a:tc>
                <a:tc>
                  <a:txBody>
                    <a:bodyPr/>
                    <a:lstStyle/>
                    <a:p>
                      <a:pPr algn="ctr"/>
                      <a:r>
                        <a:rPr lang="en-US" dirty="0"/>
                        <a:t>Do Not Say:</a:t>
                      </a:r>
                    </a:p>
                  </a:txBody>
                  <a:tcPr/>
                </a:tc>
                <a:extLst>
                  <a:ext uri="{0D108BD9-81ED-4DB2-BD59-A6C34878D82A}">
                    <a16:rowId xmlns:a16="http://schemas.microsoft.com/office/drawing/2014/main" val="3278647036"/>
                  </a:ext>
                </a:extLst>
              </a:tr>
              <a:tr h="563387">
                <a:tc>
                  <a:txBody>
                    <a:bodyPr/>
                    <a:lstStyle/>
                    <a:p>
                      <a:r>
                        <a:rPr lang="en-US" dirty="0"/>
                        <a:t>Person</a:t>
                      </a:r>
                      <a:r>
                        <a:rPr lang="en-US" baseline="0" dirty="0"/>
                        <a:t> with a Disability </a:t>
                      </a:r>
                      <a:endParaRPr lang="en-US" dirty="0"/>
                    </a:p>
                  </a:txBody>
                  <a:tcPr/>
                </a:tc>
                <a:tc>
                  <a:txBody>
                    <a:bodyPr/>
                    <a:lstStyle/>
                    <a:p>
                      <a:r>
                        <a:rPr lang="en-US" dirty="0"/>
                        <a:t>Disabled or Handicapped</a:t>
                      </a:r>
                    </a:p>
                  </a:txBody>
                  <a:tcPr/>
                </a:tc>
                <a:extLst>
                  <a:ext uri="{0D108BD9-81ED-4DB2-BD59-A6C34878D82A}">
                    <a16:rowId xmlns:a16="http://schemas.microsoft.com/office/drawing/2014/main" val="3698255080"/>
                  </a:ext>
                </a:extLst>
              </a:tr>
              <a:tr h="563387">
                <a:tc>
                  <a:txBody>
                    <a:bodyPr/>
                    <a:lstStyle/>
                    <a:p>
                      <a:r>
                        <a:rPr lang="en-US" dirty="0"/>
                        <a:t>Blind or Low</a:t>
                      </a:r>
                      <a:r>
                        <a:rPr lang="en-US" baseline="0" dirty="0"/>
                        <a:t> Vision</a:t>
                      </a:r>
                      <a:endParaRPr lang="en-US" dirty="0"/>
                    </a:p>
                  </a:txBody>
                  <a:tcPr/>
                </a:tc>
                <a:tc>
                  <a:txBody>
                    <a:bodyPr/>
                    <a:lstStyle/>
                    <a:p>
                      <a:r>
                        <a:rPr lang="en-US" dirty="0"/>
                        <a:t>Visually Impaired</a:t>
                      </a:r>
                    </a:p>
                  </a:txBody>
                  <a:tcPr/>
                </a:tc>
                <a:extLst>
                  <a:ext uri="{0D108BD9-81ED-4DB2-BD59-A6C34878D82A}">
                    <a16:rowId xmlns:a16="http://schemas.microsoft.com/office/drawing/2014/main" val="2495498104"/>
                  </a:ext>
                </a:extLst>
              </a:tr>
              <a:tr h="563387">
                <a:tc>
                  <a:txBody>
                    <a:bodyPr/>
                    <a:lstStyle/>
                    <a:p>
                      <a:r>
                        <a:rPr lang="en-US" dirty="0"/>
                        <a:t>Deaf or Hard of Hearing</a:t>
                      </a:r>
                    </a:p>
                  </a:txBody>
                  <a:tcPr/>
                </a:tc>
                <a:tc>
                  <a:txBody>
                    <a:bodyPr/>
                    <a:lstStyle/>
                    <a:p>
                      <a:r>
                        <a:rPr lang="en-US" dirty="0"/>
                        <a:t>Hearing Impaired</a:t>
                      </a:r>
                    </a:p>
                  </a:txBody>
                  <a:tcPr/>
                </a:tc>
                <a:extLst>
                  <a:ext uri="{0D108BD9-81ED-4DB2-BD59-A6C34878D82A}">
                    <a16:rowId xmlns:a16="http://schemas.microsoft.com/office/drawing/2014/main" val="3880327109"/>
                  </a:ext>
                </a:extLst>
              </a:tr>
              <a:tr h="563387">
                <a:tc>
                  <a:txBody>
                    <a:bodyPr/>
                    <a:lstStyle/>
                    <a:p>
                      <a:r>
                        <a:rPr lang="en-US" dirty="0"/>
                        <a:t>Wheelchair User or Scooter User</a:t>
                      </a:r>
                    </a:p>
                  </a:txBody>
                  <a:tcPr/>
                </a:tc>
                <a:tc>
                  <a:txBody>
                    <a:bodyPr/>
                    <a:lstStyle/>
                    <a:p>
                      <a:r>
                        <a:rPr lang="en-US" dirty="0"/>
                        <a:t>Confined to a wheelchair or Wheelchair bound</a:t>
                      </a:r>
                    </a:p>
                  </a:txBody>
                  <a:tcPr/>
                </a:tc>
                <a:extLst>
                  <a:ext uri="{0D108BD9-81ED-4DB2-BD59-A6C34878D82A}">
                    <a16:rowId xmlns:a16="http://schemas.microsoft.com/office/drawing/2014/main" val="1254256068"/>
                  </a:ext>
                </a:extLst>
              </a:tr>
              <a:tr h="563387">
                <a:tc>
                  <a:txBody>
                    <a:bodyPr/>
                    <a:lstStyle/>
                    <a:p>
                      <a:r>
                        <a:rPr lang="en-US" dirty="0"/>
                        <a:t>Person with an Intellectual or Developmental Disability</a:t>
                      </a:r>
                    </a:p>
                  </a:txBody>
                  <a:tcPr/>
                </a:tc>
                <a:tc>
                  <a:txBody>
                    <a:bodyPr/>
                    <a:lstStyle/>
                    <a:p>
                      <a:r>
                        <a:rPr lang="en-US" dirty="0"/>
                        <a:t>Mentally Retarded</a:t>
                      </a:r>
                    </a:p>
                  </a:txBody>
                  <a:tcPr/>
                </a:tc>
                <a:extLst>
                  <a:ext uri="{0D108BD9-81ED-4DB2-BD59-A6C34878D82A}">
                    <a16:rowId xmlns:a16="http://schemas.microsoft.com/office/drawing/2014/main" val="3438586219"/>
                  </a:ext>
                </a:extLst>
              </a:tr>
              <a:tr h="755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Person with a</a:t>
                      </a:r>
                      <a:r>
                        <a:rPr lang="en-US" baseline="0" dirty="0"/>
                        <a:t> Mental Health Condition or Diagnosis</a:t>
                      </a:r>
                      <a:endParaRPr lang="en-US" dirty="0"/>
                    </a:p>
                    <a:p>
                      <a:endParaRPr lang="en-US" dirty="0"/>
                    </a:p>
                  </a:txBody>
                  <a:tcPr/>
                </a:tc>
                <a:tc>
                  <a:txBody>
                    <a:bodyPr/>
                    <a:lstStyle/>
                    <a:p>
                      <a:r>
                        <a:rPr lang="en-US" dirty="0"/>
                        <a:t>Mentally</a:t>
                      </a:r>
                      <a:r>
                        <a:rPr lang="en-US" baseline="0" dirty="0"/>
                        <a:t> Ill or Crazy</a:t>
                      </a:r>
                      <a:endParaRPr lang="en-US" dirty="0"/>
                    </a:p>
                  </a:txBody>
                  <a:tcPr/>
                </a:tc>
                <a:extLst>
                  <a:ext uri="{0D108BD9-81ED-4DB2-BD59-A6C34878D82A}">
                    <a16:rowId xmlns:a16="http://schemas.microsoft.com/office/drawing/2014/main" val="1192940032"/>
                  </a:ext>
                </a:extLst>
              </a:tr>
            </a:tbl>
          </a:graphicData>
        </a:graphic>
      </p:graphicFrame>
    </p:spTree>
    <p:extLst>
      <p:ext uri="{BB962C8B-B14F-4D97-AF65-F5344CB8AC3E}">
        <p14:creationId xmlns:p14="http://schemas.microsoft.com/office/powerpoint/2010/main" val="125452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38150" y="1354800"/>
            <a:ext cx="11563350" cy="3816429"/>
          </a:xfrm>
          <a:prstGeom prst="rect">
            <a:avLst/>
          </a:prstGeom>
        </p:spPr>
        <p:txBody>
          <a:bodyPr wrap="square">
            <a:spAutoFit/>
          </a:bodyPr>
          <a:lstStyle/>
          <a:p>
            <a:pPr marL="342900" indent="-342900">
              <a:buFont typeface="Arial" panose="020B0604020202020204" pitchFamily="34" charset="0"/>
              <a:buChar char="•"/>
            </a:pPr>
            <a:r>
              <a:rPr lang="en-US" sz="2200" dirty="0">
                <a:cs typeface="Arial" panose="020B0604020202020204" pitchFamily="34" charset="0"/>
                <a:hlinkClick r:id="rId3"/>
              </a:rPr>
              <a:t>LEADON Network –</a:t>
            </a:r>
            <a:r>
              <a:rPr lang="en-US" sz="2200" dirty="0">
                <a:cs typeface="Arial" panose="020B0604020202020204" pitchFamily="34" charset="0"/>
              </a:rPr>
              <a:t> Black #Disability History </a:t>
            </a:r>
            <a:r>
              <a:rPr lang="en-US" sz="2200" dirty="0">
                <a:cs typeface="Arial" panose="020B0604020202020204" pitchFamily="34" charset="0"/>
                <a:hlinkClick r:id="rId3"/>
              </a:rPr>
              <a:t>http://leadonnetwork.org/wordpress/2016/02/14/black-disability-history-l-dara-baldwin-disability-ombudsman/</a:t>
            </a:r>
            <a:endParaRPr lang="en-US" sz="2200" dirty="0">
              <a:cs typeface="Arial" panose="020B0604020202020204" pitchFamily="34" charset="0"/>
            </a:endParaRPr>
          </a:p>
          <a:p>
            <a:pPr marL="342900" indent="-342900">
              <a:buFont typeface="Arial" panose="020B0604020202020204" pitchFamily="34" charset="0"/>
              <a:buChar char="•"/>
            </a:pPr>
            <a:r>
              <a:rPr lang="en-US" sz="2200" u="sng" dirty="0">
                <a:cs typeface="Arial" panose="020B0604020202020204" pitchFamily="34" charset="0"/>
              </a:rPr>
              <a:t>No Pity </a:t>
            </a:r>
            <a:r>
              <a:rPr lang="en-US" sz="2200" dirty="0">
                <a:cs typeface="Arial" panose="020B0604020202020204" pitchFamily="34" charset="0"/>
              </a:rPr>
              <a:t>by Joe Shapiro (Book on the history of the disability rights movement)</a:t>
            </a:r>
          </a:p>
          <a:p>
            <a:pPr marL="342900" indent="-342900">
              <a:buFont typeface="Arial" panose="020B0604020202020204" pitchFamily="34" charset="0"/>
              <a:buChar char="•"/>
            </a:pPr>
            <a:r>
              <a:rPr lang="en-US" sz="2200" dirty="0">
                <a:cs typeface="Arial" panose="020B0604020202020204" pitchFamily="34" charset="0"/>
              </a:rPr>
              <a:t>The Nation 2017 Progressive Honor Roll:  ADAPT Most Valuable Grassroots Activism </a:t>
            </a:r>
            <a:r>
              <a:rPr lang="en-US" sz="2200" dirty="0">
                <a:cs typeface="Arial" panose="020B0604020202020204" pitchFamily="34" charset="0"/>
                <a:hlinkClick r:id="rId4"/>
              </a:rPr>
              <a:t>https://www.thenation.com/article/the-2017-progressive-honor-roll/</a:t>
            </a:r>
            <a:endParaRPr lang="en-US" sz="2200"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National Disability Leadership Alliance (NDLA) </a:t>
            </a:r>
            <a:r>
              <a:rPr lang="en-US" sz="2200" dirty="0">
                <a:cs typeface="Arial" panose="020B0604020202020204" pitchFamily="34" charset="0"/>
                <a:hlinkClick r:id="rId5"/>
              </a:rPr>
              <a:t>statement on racism and bias in the disability rights movement </a:t>
            </a:r>
            <a:r>
              <a:rPr lang="en-US" sz="2200" dirty="0">
                <a:cs typeface="Arial" panose="020B0604020202020204" pitchFamily="34" charset="0"/>
              </a:rPr>
              <a:t>- http://www.disabilityleadership.org/news/statement-from-the-national-disability-leadership-alliance-on-racism-and-bias-within-the-disability-community-and-movement/</a:t>
            </a:r>
          </a:p>
          <a:p>
            <a:pPr marL="342900" indent="-342900">
              <a:buFont typeface="Arial" panose="020B0604020202020204" pitchFamily="34" charset="0"/>
              <a:buChar char="•"/>
            </a:pPr>
            <a:r>
              <a:rPr lang="en-US" sz="2200" dirty="0"/>
              <a:t>60 Minutes Segment with Ed Roberts - </a:t>
            </a:r>
            <a:r>
              <a:rPr lang="en-US" sz="2200" dirty="0">
                <a:hlinkClick r:id="rId6"/>
              </a:rPr>
              <a:t>http://mn.gov/mnddc/ed-roberts/sixtyMinutes.html</a:t>
            </a:r>
            <a:endParaRPr lang="en-US" sz="2200" dirty="0"/>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Resources</a:t>
            </a:r>
          </a:p>
        </p:txBody>
      </p:sp>
    </p:spTree>
    <p:extLst>
      <p:ext uri="{BB962C8B-B14F-4D97-AF65-F5344CB8AC3E}">
        <p14:creationId xmlns:p14="http://schemas.microsoft.com/office/powerpoint/2010/main" val="292587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38150" y="1583400"/>
            <a:ext cx="11315700" cy="3139321"/>
          </a:xfrm>
          <a:prstGeom prst="rect">
            <a:avLst/>
          </a:prstGeom>
        </p:spPr>
        <p:txBody>
          <a:bodyPr wrap="square">
            <a:spAutoFit/>
          </a:bodyPr>
          <a:lstStyle/>
          <a:p>
            <a:r>
              <a:rPr lang="en-US" sz="2200" b="1" u="sng" dirty="0">
                <a:solidFill>
                  <a:srgbClr val="7030A0"/>
                </a:solidFill>
                <a:latin typeface="Arial" panose="020B0604020202020204" pitchFamily="34" charset="0"/>
                <a:cs typeface="Arial" panose="020B0604020202020204" pitchFamily="34" charset="0"/>
              </a:rPr>
              <a:t>Resources cont’d: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ADA training: ADA Network: ADA Basics Building Blocks – series: https://adata.org/project/ada-basic-building-blocks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Cornell University Disability Statistics Online resource: </a:t>
            </a:r>
            <a:r>
              <a:rPr lang="en-US" sz="2200" dirty="0">
                <a:latin typeface="Arial" panose="020B0604020202020204" pitchFamily="34" charset="0"/>
                <a:cs typeface="Arial" panose="020B0604020202020204" pitchFamily="34" charset="0"/>
                <a:hlinkClick r:id="rId3"/>
              </a:rPr>
              <a:t>http://www.disabilitystatistics.org/reports/acs.cfm?statistic=1</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 “Lives Worth Living”  Movie about the disability rights movement - </a:t>
            </a:r>
            <a:r>
              <a:rPr lang="en-US" sz="2200" dirty="0">
                <a:latin typeface="Arial" panose="020B0604020202020204" pitchFamily="34" charset="0"/>
                <a:cs typeface="Arial" panose="020B0604020202020204" pitchFamily="34" charset="0"/>
                <a:hlinkClick r:id="rId4"/>
              </a:rPr>
              <a:t>http://www.pbs.org/independentlens/films/lives-worth-living/</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NDRN –Our  history: </a:t>
            </a:r>
            <a:r>
              <a:rPr lang="en-US" sz="2200" dirty="0">
                <a:latin typeface="Arial" panose="020B0604020202020204" pitchFamily="34" charset="0"/>
                <a:cs typeface="Arial" panose="020B0604020202020204" pitchFamily="34" charset="0"/>
                <a:hlinkClick r:id="rId5"/>
              </a:rPr>
              <a:t>http://www.ndrn.org/about/26-our-history.html</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Words matter – People First Language </a:t>
            </a:r>
            <a:r>
              <a:rPr lang="en-US" sz="2200" dirty="0">
                <a:latin typeface="Arial" panose="020B0604020202020204" pitchFamily="34" charset="0"/>
                <a:cs typeface="Arial" panose="020B0604020202020204" pitchFamily="34" charset="0"/>
                <a:hlinkClick r:id="rId6"/>
              </a:rPr>
              <a:t>http://odr.dc.gov/page/people-first-language</a:t>
            </a:r>
            <a:r>
              <a:rPr lang="en-US" sz="2200" dirty="0">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Resources</a:t>
            </a:r>
          </a:p>
        </p:txBody>
      </p:sp>
    </p:spTree>
    <p:extLst>
      <p:ext uri="{BB962C8B-B14F-4D97-AF65-F5344CB8AC3E}">
        <p14:creationId xmlns:p14="http://schemas.microsoft.com/office/powerpoint/2010/main" val="1084662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Related image">
            <a:extLst>
              <a:ext uri="{FF2B5EF4-FFF2-40B4-BE49-F238E27FC236}">
                <a16:creationId xmlns:a16="http://schemas.microsoft.com/office/drawing/2014/main" id="{EA2FAE23-C9AC-404E-AE9F-79093717F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672" y="457200"/>
            <a:ext cx="6558845"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143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63550" y="2281900"/>
            <a:ext cx="6445250" cy="1661993"/>
          </a:xfrm>
          <a:prstGeom prst="rect">
            <a:avLst/>
          </a:prstGeom>
        </p:spPr>
        <p:txBody>
          <a:bodyPr wrap="square">
            <a:spAutoFit/>
          </a:bodyPr>
          <a:lstStyle/>
          <a:p>
            <a:pPr marL="342900" indent="-342900">
              <a:buFont typeface="Arial" panose="020B0604020202020204" pitchFamily="34" charset="0"/>
              <a:buChar char="•"/>
            </a:pPr>
            <a:r>
              <a:rPr lang="en-US" sz="4000" dirty="0"/>
              <a:t>Inclusion in outreach goes both ways</a:t>
            </a:r>
          </a:p>
          <a:p>
            <a:endParaRPr lang="en-US" sz="2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Connecting &amp; Collaborating</a:t>
            </a:r>
          </a:p>
        </p:txBody>
      </p:sp>
      <p:pic>
        <p:nvPicPr>
          <p:cNvPr id="6" name="Picture 2" descr="Image result for image of arrows going both ways">
            <a:extLst>
              <a:ext uri="{FF2B5EF4-FFF2-40B4-BE49-F238E27FC236}">
                <a16:creationId xmlns:a16="http://schemas.microsoft.com/office/drawing/2014/main" id="{E31353C0-517E-44E2-9B86-6B8149F44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706169"/>
            <a:ext cx="3390900" cy="3593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801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38150" y="1583400"/>
            <a:ext cx="11315700" cy="3785652"/>
          </a:xfrm>
          <a:prstGeom prst="rect">
            <a:avLst/>
          </a:prstGeom>
        </p:spPr>
        <p:txBody>
          <a:bodyPr wrap="square">
            <a:spAutoFit/>
          </a:bodyPr>
          <a:lstStyle/>
          <a:p>
            <a:r>
              <a:rPr lang="en-US" sz="2400" b="1" u="sng" dirty="0">
                <a:solidFill>
                  <a:srgbClr val="7030A0"/>
                </a:solidFill>
                <a:cs typeface="Arial" panose="020B0604020202020204" pitchFamily="34" charset="0"/>
              </a:rPr>
              <a:t>Contact information:</a:t>
            </a:r>
          </a:p>
          <a:p>
            <a:pPr algn="ctr"/>
            <a:r>
              <a:rPr lang="en-US" sz="2400" b="1" i="1" dirty="0">
                <a:solidFill>
                  <a:srgbClr val="7030A0"/>
                </a:solidFill>
                <a:cs typeface="Arial" panose="020B0604020202020204" pitchFamily="34" charset="0"/>
              </a:rPr>
              <a:t>L. Dara Baldwin, MPA</a:t>
            </a:r>
          </a:p>
          <a:p>
            <a:pPr algn="ctr"/>
            <a:r>
              <a:rPr lang="en-US" sz="2400" dirty="0">
                <a:solidFill>
                  <a:srgbClr val="7030A0"/>
                </a:solidFill>
                <a:cs typeface="Arial" panose="020B0604020202020204" pitchFamily="34" charset="0"/>
              </a:rPr>
              <a:t>Pronouns: She/her/hers</a:t>
            </a:r>
          </a:p>
          <a:p>
            <a:pPr algn="ctr"/>
            <a:r>
              <a:rPr lang="en-US" sz="2400" dirty="0">
                <a:cs typeface="Arial" panose="020B0604020202020204" pitchFamily="34" charset="0"/>
              </a:rPr>
              <a:t>Director of National Policy</a:t>
            </a:r>
          </a:p>
          <a:p>
            <a:pPr algn="ctr"/>
            <a:r>
              <a:rPr lang="en-US" sz="2400" dirty="0">
                <a:cs typeface="Arial" panose="020B0604020202020204" pitchFamily="34" charset="0"/>
              </a:rPr>
              <a:t>Center for Disability Rights (CDR)</a:t>
            </a:r>
          </a:p>
          <a:p>
            <a:pPr algn="ctr"/>
            <a:r>
              <a:rPr lang="en-US" sz="2400" dirty="0">
                <a:cs typeface="Arial" panose="020B0604020202020204" pitchFamily="34" charset="0"/>
                <a:hlinkClick r:id="rId3"/>
              </a:rPr>
              <a:t>http://cdrnys.org/</a:t>
            </a:r>
            <a:endParaRPr lang="en-US" sz="2400" dirty="0">
              <a:cs typeface="Arial" panose="020B0604020202020204" pitchFamily="34" charset="0"/>
            </a:endParaRPr>
          </a:p>
          <a:p>
            <a:pPr algn="ctr"/>
            <a:r>
              <a:rPr lang="en-US" sz="2400" dirty="0">
                <a:cs typeface="Arial" panose="020B0604020202020204" pitchFamily="34" charset="0"/>
              </a:rPr>
              <a:t>Email: </a:t>
            </a:r>
            <a:r>
              <a:rPr lang="en-US" sz="2400" dirty="0">
                <a:cs typeface="Arial" panose="020B0604020202020204" pitchFamily="34" charset="0"/>
                <a:hlinkClick r:id="rId4"/>
              </a:rPr>
              <a:t>dara.baldwin@ncdr.us</a:t>
            </a:r>
            <a:endParaRPr lang="en-US" sz="2400" dirty="0">
              <a:cs typeface="Arial" panose="020B0604020202020204" pitchFamily="34" charset="0"/>
            </a:endParaRPr>
          </a:p>
          <a:p>
            <a:pPr algn="ctr"/>
            <a:r>
              <a:rPr lang="en-US" sz="2400" dirty="0">
                <a:cs typeface="Arial" panose="020B0604020202020204" pitchFamily="34" charset="0"/>
              </a:rPr>
              <a:t>Phone: 202-919-5725</a:t>
            </a:r>
          </a:p>
          <a:p>
            <a:pPr algn="ctr"/>
            <a:r>
              <a:rPr lang="en-US" sz="2400" dirty="0">
                <a:cs typeface="Arial" panose="020B0604020202020204" pitchFamily="34" charset="0"/>
              </a:rPr>
              <a:t>Working everyday to pass the #</a:t>
            </a:r>
            <a:r>
              <a:rPr lang="en-US" sz="2400" dirty="0" err="1">
                <a:cs typeface="Arial" panose="020B0604020202020204" pitchFamily="34" charset="0"/>
              </a:rPr>
              <a:t>DIAToday</a:t>
            </a:r>
            <a:r>
              <a:rPr lang="en-US" sz="2400" dirty="0">
                <a:cs typeface="Arial" panose="020B0604020202020204" pitchFamily="34" charset="0"/>
              </a:rPr>
              <a:t>!</a:t>
            </a:r>
          </a:p>
          <a:p>
            <a:pPr algn="ctr"/>
            <a:r>
              <a:rPr lang="en-US" sz="2400" dirty="0">
                <a:cs typeface="Arial" panose="020B0604020202020204" pitchFamily="34" charset="0"/>
              </a:rPr>
              <a:t>Disability Integration Act (DIA) </a:t>
            </a:r>
            <a:r>
              <a:rPr lang="mr-IN" sz="2400" dirty="0">
                <a:cs typeface="Arial" panose="020B0604020202020204" pitchFamily="34" charset="0"/>
              </a:rPr>
              <a:t>–</a:t>
            </a:r>
            <a:r>
              <a:rPr lang="en-US" sz="2400" dirty="0">
                <a:cs typeface="Arial" panose="020B0604020202020204" pitchFamily="34" charset="0"/>
              </a:rPr>
              <a:t> </a:t>
            </a:r>
            <a:r>
              <a:rPr lang="en-US" sz="2400" dirty="0">
                <a:solidFill>
                  <a:schemeClr val="accent2">
                    <a:lumMod val="50000"/>
                  </a:schemeClr>
                </a:solidFill>
                <a:cs typeface="Arial" panose="020B0604020202020204" pitchFamily="34" charset="0"/>
                <a:hlinkClick r:id="rId5"/>
              </a:rPr>
              <a:t>www.disabilityintegrationact.org</a:t>
            </a:r>
            <a:r>
              <a:rPr lang="en-US" sz="2400" dirty="0">
                <a:solidFill>
                  <a:schemeClr val="accent2">
                    <a:lumMod val="50000"/>
                  </a:schemeClr>
                </a:solidFill>
                <a:cs typeface="Arial" panose="020B0604020202020204" pitchFamily="34" charset="0"/>
              </a:rPr>
              <a:t> </a:t>
            </a: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Please contact me: </a:t>
            </a:r>
          </a:p>
        </p:txBody>
      </p:sp>
    </p:spTree>
    <p:extLst>
      <p:ext uri="{BB962C8B-B14F-4D97-AF65-F5344CB8AC3E}">
        <p14:creationId xmlns:p14="http://schemas.microsoft.com/office/powerpoint/2010/main" val="524420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DB9-5544-48E2-A528-3D844A2973F0}"/>
              </a:ext>
            </a:extLst>
          </p:cNvPr>
          <p:cNvSpPr>
            <a:spLocks noGrp="1"/>
          </p:cNvSpPr>
          <p:nvPr>
            <p:ph type="title"/>
          </p:nvPr>
        </p:nvSpPr>
        <p:spPr>
          <a:xfrm>
            <a:off x="4965430" y="629268"/>
            <a:ext cx="6586491" cy="1286160"/>
          </a:xfrm>
        </p:spPr>
        <p:txBody>
          <a:bodyPr anchor="b">
            <a:normAutofit/>
          </a:bodyPr>
          <a:lstStyle/>
          <a:p>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Julia Bascom</a:t>
            </a:r>
            <a:endParaRPr lang="en-US" dirty="0"/>
          </a:p>
        </p:txBody>
      </p:sp>
      <p:pic>
        <p:nvPicPr>
          <p:cNvPr id="5" name="Picture 4" descr="A person standing in front of a building&#10;&#10;Description generated with very high confidence">
            <a:extLst>
              <a:ext uri="{FF2B5EF4-FFF2-40B4-BE49-F238E27FC236}">
                <a16:creationId xmlns:a16="http://schemas.microsoft.com/office/drawing/2014/main" id="{74CE9D71-A5F9-43B1-9B20-323184E6EE82}"/>
              </a:ext>
            </a:extLst>
          </p:cNvPr>
          <p:cNvPicPr>
            <a:picLocks noChangeAspect="1"/>
          </p:cNvPicPr>
          <p:nvPr/>
        </p:nvPicPr>
        <p:blipFill rotWithShape="1">
          <a:blip r:embed="rId3">
            <a:extLst>
              <a:ext uri="{28A0092B-C50C-407E-A947-70E740481C1C}">
                <a14:useLocalDpi xmlns:a14="http://schemas.microsoft.com/office/drawing/2010/main" val="0"/>
              </a:ext>
            </a:extLst>
          </a:blip>
          <a:srcRect l="29748" r="21246" b="-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5716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A2B38-55B3-4EE6-A1DC-5513A6D8C765}"/>
              </a:ext>
            </a:extLst>
          </p:cNvPr>
          <p:cNvSpPr>
            <a:spLocks noGrp="1"/>
          </p:cNvSpPr>
          <p:nvPr>
            <p:ph idx="1"/>
          </p:nvPr>
        </p:nvSpPr>
        <p:spPr>
          <a:xfrm>
            <a:off x="4965431" y="2438400"/>
            <a:ext cx="6586489" cy="3785419"/>
          </a:xfrm>
        </p:spPr>
        <p:txBody>
          <a:bodyPr>
            <a:normAutofit/>
          </a:bodyPr>
          <a:lstStyle/>
          <a:p>
            <a:pPr marL="457200" indent="-457200">
              <a:spcAft>
                <a:spcPts val="600"/>
              </a:spcAft>
            </a:pPr>
            <a:r>
              <a:rPr lang="en-US" sz="2000" dirty="0">
                <a:latin typeface="Arial" panose="020B0604020202020204" pitchFamily="34" charset="0"/>
                <a:cs typeface="Arial" panose="020B0604020202020204" pitchFamily="34" charset="0"/>
              </a:rPr>
              <a:t>Executive Director, Autistic Self Advocacy Network (ASAN)</a:t>
            </a:r>
          </a:p>
          <a:p>
            <a:pPr marL="457200" indent="-457200">
              <a:spcAft>
                <a:spcPts val="600"/>
              </a:spcAft>
            </a:pPr>
            <a:r>
              <a:rPr lang="en-US" sz="2000" dirty="0">
                <a:latin typeface="Arial" panose="020B0604020202020204" pitchFamily="34" charset="0"/>
                <a:cs typeface="Arial" panose="020B0604020202020204" pitchFamily="34" charset="0"/>
              </a:rPr>
              <a:t>Autisticadvocacy.org</a:t>
            </a:r>
          </a:p>
          <a:p>
            <a:pPr marL="457200" indent="-457200">
              <a:spcAft>
                <a:spcPts val="600"/>
              </a:spcAft>
            </a:pPr>
            <a:r>
              <a:rPr lang="en-US" sz="2000" dirty="0">
                <a:latin typeface="Arial" panose="020B0604020202020204" pitchFamily="34" charset="0"/>
                <a:cs typeface="Arial" panose="020B0604020202020204" pitchFamily="34" charset="0"/>
              </a:rPr>
              <a:t>Disability rights organization run by and for autistic adults and people with other developmental disabilities.</a:t>
            </a:r>
          </a:p>
          <a:p>
            <a:pPr marL="457200" indent="-457200">
              <a:spcAft>
                <a:spcPts val="600"/>
              </a:spcAft>
            </a:pPr>
            <a:r>
              <a:rPr lang="en-US" sz="2000" dirty="0">
                <a:latin typeface="Arial" panose="020B0604020202020204" pitchFamily="34" charset="0"/>
                <a:cs typeface="Arial" panose="020B0604020202020204" pitchFamily="34" charset="0"/>
              </a:rPr>
              <a:t>Bio - </a:t>
            </a:r>
            <a:r>
              <a:rPr lang="en-US" sz="2000" dirty="0">
                <a:latin typeface="Arial" panose="020B0604020202020204" pitchFamily="34" charset="0"/>
                <a:cs typeface="Arial" panose="020B0604020202020204" pitchFamily="34" charset="0"/>
                <a:hlinkClick r:id="rId4"/>
              </a:rPr>
              <a:t>https://autisticadvocacy.org/about-asan/staff/</a:t>
            </a:r>
            <a:r>
              <a:rPr lang="en-US" sz="2000" dirty="0">
                <a:latin typeface="Arial" panose="020B0604020202020204" pitchFamily="34" charset="0"/>
                <a:cs typeface="Arial" panose="020B0604020202020204" pitchFamily="34" charset="0"/>
              </a:rPr>
              <a:t> </a:t>
            </a:r>
            <a:endParaRPr lang="en-US" sz="2000" dirty="0"/>
          </a:p>
        </p:txBody>
      </p:sp>
      <p:sp>
        <p:nvSpPr>
          <p:cNvPr id="7" name="Rectangle 6">
            <a:extLst>
              <a:ext uri="{FF2B5EF4-FFF2-40B4-BE49-F238E27FC236}">
                <a16:creationId xmlns:a16="http://schemas.microsoft.com/office/drawing/2014/main" id="{4FBD939B-9E42-4BFF-9A67-957341EDD7CE}"/>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04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598D-F012-49D7-9F1B-1DFAD7953148}"/>
              </a:ext>
            </a:extLst>
          </p:cNvPr>
          <p:cNvSpPr>
            <a:spLocks noGrp="1"/>
          </p:cNvSpPr>
          <p:nvPr>
            <p:ph type="title"/>
          </p:nvPr>
        </p:nvSpPr>
        <p:spPr>
          <a:xfrm>
            <a:off x="603421" y="119062"/>
            <a:ext cx="10515600" cy="1325563"/>
          </a:xfrm>
        </p:spPr>
        <p:txBody>
          <a:bodyPr/>
          <a:lstStyle/>
          <a:p>
            <a:pPr algn="ctr"/>
            <a:r>
              <a:rPr lang="en-US" b="1" dirty="0"/>
              <a:t>What is I/DD?</a:t>
            </a:r>
          </a:p>
        </p:txBody>
      </p:sp>
      <p:sp>
        <p:nvSpPr>
          <p:cNvPr id="3" name="Content Placeholder 2">
            <a:extLst>
              <a:ext uri="{FF2B5EF4-FFF2-40B4-BE49-F238E27FC236}">
                <a16:creationId xmlns:a16="http://schemas.microsoft.com/office/drawing/2014/main" id="{115F77C1-116D-4CF4-85E5-E0DBE9A4255F}"/>
              </a:ext>
            </a:extLst>
          </p:cNvPr>
          <p:cNvSpPr>
            <a:spLocks noGrp="1"/>
          </p:cNvSpPr>
          <p:nvPr>
            <p:ph idx="1"/>
          </p:nvPr>
        </p:nvSpPr>
        <p:spPr>
          <a:xfrm>
            <a:off x="838200" y="1182706"/>
            <a:ext cx="10515600" cy="4351338"/>
          </a:xfrm>
        </p:spPr>
        <p:txBody>
          <a:bodyPr/>
          <a:lstStyle/>
          <a:p>
            <a:pPr marL="0" lvl="0" indent="0">
              <a:spcBef>
                <a:spcPts val="0"/>
              </a:spcBef>
              <a:buNone/>
            </a:pPr>
            <a:r>
              <a:rPr lang="en-US" dirty="0"/>
              <a:t>An intellectual disability is a cognitive disability present at birth or early in life, resulting in a lower IQ and impairments in adaptive functioning.</a:t>
            </a:r>
          </a:p>
          <a:p>
            <a:pPr marL="0" lvl="0" indent="0">
              <a:spcBef>
                <a:spcPts val="1600"/>
              </a:spcBef>
              <a:buNone/>
            </a:pPr>
            <a:r>
              <a:rPr lang="en-US" dirty="0"/>
              <a:t>Autism is a disability impacting communication, sensory processing, motor skills, cognitive processes, and ultimately social interaction. Most autistic people do not have an intellectual disability but we all have impairments in adaptive functioning.</a:t>
            </a:r>
          </a:p>
          <a:p>
            <a:pPr marL="0" lvl="0" indent="0">
              <a:spcBef>
                <a:spcPts val="1600"/>
              </a:spcBef>
              <a:spcAft>
                <a:spcPts val="1600"/>
              </a:spcAft>
              <a:buNone/>
            </a:pPr>
            <a:r>
              <a:rPr lang="en-US" dirty="0"/>
              <a:t>“Developmental disability” can mean many different things but is usually used to refer to people with intellectual disabilities, autistic people, and people with closely related disabilities like cerebral palsy.</a:t>
            </a:r>
          </a:p>
          <a:p>
            <a:endParaRPr lang="en-US" dirty="0"/>
          </a:p>
        </p:txBody>
      </p:sp>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84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BCD99-2E0C-4166-A62D-08423F07D7F2}"/>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osing for the camera&#10;&#10;Description generated with very high confidence">
            <a:extLst>
              <a:ext uri="{FF2B5EF4-FFF2-40B4-BE49-F238E27FC236}">
                <a16:creationId xmlns:a16="http://schemas.microsoft.com/office/drawing/2014/main" id="{60BB11F4-BF6A-4E2F-A679-6EB5ABFE892F}"/>
              </a:ext>
            </a:extLst>
          </p:cNvPr>
          <p:cNvPicPr>
            <a:picLocks noChangeAspect="1"/>
          </p:cNvPicPr>
          <p:nvPr/>
        </p:nvPicPr>
        <p:blipFill rotWithShape="1">
          <a:blip r:embed="rId2">
            <a:extLst>
              <a:ext uri="{28A0092B-C50C-407E-A947-70E740481C1C}">
                <a14:useLocalDpi xmlns:a14="http://schemas.microsoft.com/office/drawing/2010/main" val="0"/>
              </a:ext>
            </a:extLst>
          </a:blip>
          <a:srcRect l="18145" t="400" r="32485" b="20331"/>
          <a:stretch/>
        </p:blipFill>
        <p:spPr>
          <a:xfrm>
            <a:off x="1612410" y="1712423"/>
            <a:ext cx="873467" cy="1122177"/>
          </a:xfrm>
          <a:prstGeom prst="rect">
            <a:avLst/>
          </a:prstGeom>
        </p:spPr>
      </p:pic>
      <p:pic>
        <p:nvPicPr>
          <p:cNvPr id="8" name="Picture 7" descr="A person in a red shirt&#10;&#10;Description generated with high confidence">
            <a:extLst>
              <a:ext uri="{FF2B5EF4-FFF2-40B4-BE49-F238E27FC236}">
                <a16:creationId xmlns:a16="http://schemas.microsoft.com/office/drawing/2014/main" id="{D28CC443-D904-4940-823F-6BC4C054E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10" y="4263126"/>
            <a:ext cx="873467" cy="1106317"/>
          </a:xfrm>
          <a:prstGeom prst="rect">
            <a:avLst/>
          </a:prstGeom>
        </p:spPr>
      </p:pic>
      <p:sp>
        <p:nvSpPr>
          <p:cNvPr id="13" name="TextBox 12">
            <a:extLst>
              <a:ext uri="{FF2B5EF4-FFF2-40B4-BE49-F238E27FC236}">
                <a16:creationId xmlns:a16="http://schemas.microsoft.com/office/drawing/2014/main" id="{72553860-A652-435D-BBBC-D7A4D64E1F7C}"/>
              </a:ext>
            </a:extLst>
          </p:cNvPr>
          <p:cNvSpPr txBox="1"/>
          <p:nvPr/>
        </p:nvSpPr>
        <p:spPr>
          <a:xfrm>
            <a:off x="2715092" y="598630"/>
            <a:ext cx="8771440" cy="923330"/>
          </a:xfrm>
          <a:prstGeom prst="rect">
            <a:avLst/>
          </a:prstGeom>
          <a:noFill/>
        </p:spPr>
        <p:txBody>
          <a:bodyPr wrap="none" rtlCol="0">
            <a:spAutoFit/>
          </a:bodyPr>
          <a:lstStyle/>
          <a:p>
            <a:r>
              <a:rPr lang="en-US" dirty="0"/>
              <a:t>Moderator: Jennifer Mondino, </a:t>
            </a:r>
          </a:p>
          <a:p>
            <a:r>
              <a:rPr lang="en-US" dirty="0"/>
              <a:t>Senior Counsel, TIME’S UP Legal Defense Fund and Legal Network for Gender Equity, NWLC</a:t>
            </a:r>
          </a:p>
          <a:p>
            <a:r>
              <a:rPr lang="en-US" dirty="0"/>
              <a:t>Pronouns: She/Her/Hers</a:t>
            </a:r>
          </a:p>
        </p:txBody>
      </p:sp>
      <p:sp>
        <p:nvSpPr>
          <p:cNvPr id="14" name="TextBox 13">
            <a:extLst>
              <a:ext uri="{FF2B5EF4-FFF2-40B4-BE49-F238E27FC236}">
                <a16:creationId xmlns:a16="http://schemas.microsoft.com/office/drawing/2014/main" id="{066AE4D9-46BB-49E2-9664-FF75C974814E}"/>
              </a:ext>
            </a:extLst>
          </p:cNvPr>
          <p:cNvSpPr txBox="1"/>
          <p:nvPr/>
        </p:nvSpPr>
        <p:spPr>
          <a:xfrm>
            <a:off x="2715092" y="1835706"/>
            <a:ext cx="6206251" cy="923330"/>
          </a:xfrm>
          <a:prstGeom prst="rect">
            <a:avLst/>
          </a:prstGeom>
          <a:noFill/>
        </p:spPr>
        <p:txBody>
          <a:bodyPr wrap="none" rtlCol="0">
            <a:spAutoFit/>
          </a:bodyPr>
          <a:lstStyle/>
          <a:p>
            <a:r>
              <a:rPr lang="en-US" dirty="0"/>
              <a:t>Presenter: L. Dara Baldwin,</a:t>
            </a:r>
          </a:p>
          <a:p>
            <a:r>
              <a:rPr lang="en-US" dirty="0"/>
              <a:t>MPA, Director of National Policy, Center for Disability Rights, Inc.</a:t>
            </a:r>
          </a:p>
          <a:p>
            <a:r>
              <a:rPr lang="en-US" dirty="0"/>
              <a:t>Pronouns: She/Her/Hers</a:t>
            </a:r>
          </a:p>
        </p:txBody>
      </p:sp>
      <p:sp>
        <p:nvSpPr>
          <p:cNvPr id="15" name="TextBox 14">
            <a:extLst>
              <a:ext uri="{FF2B5EF4-FFF2-40B4-BE49-F238E27FC236}">
                <a16:creationId xmlns:a16="http://schemas.microsoft.com/office/drawing/2014/main" id="{393F14E3-769D-4693-970F-0FE4B8DCF0C6}"/>
              </a:ext>
            </a:extLst>
          </p:cNvPr>
          <p:cNvSpPr txBox="1"/>
          <p:nvPr/>
        </p:nvSpPr>
        <p:spPr>
          <a:xfrm>
            <a:off x="2715092" y="3009187"/>
            <a:ext cx="4878195" cy="923330"/>
          </a:xfrm>
          <a:prstGeom prst="rect">
            <a:avLst/>
          </a:prstGeom>
          <a:noFill/>
        </p:spPr>
        <p:txBody>
          <a:bodyPr wrap="none" rtlCol="0">
            <a:spAutoFit/>
          </a:bodyPr>
          <a:lstStyle/>
          <a:p>
            <a:r>
              <a:rPr lang="en-US" dirty="0"/>
              <a:t>Presenter: Julia Bascom,</a:t>
            </a:r>
          </a:p>
          <a:p>
            <a:r>
              <a:rPr lang="en-US" dirty="0"/>
              <a:t>Executive Director, Autistic Self Advocacy Network</a:t>
            </a:r>
          </a:p>
          <a:p>
            <a:r>
              <a:rPr lang="en-US" dirty="0"/>
              <a:t>Pronouns: She/Her/Hers</a:t>
            </a:r>
          </a:p>
        </p:txBody>
      </p:sp>
      <p:sp>
        <p:nvSpPr>
          <p:cNvPr id="16" name="TextBox 15">
            <a:extLst>
              <a:ext uri="{FF2B5EF4-FFF2-40B4-BE49-F238E27FC236}">
                <a16:creationId xmlns:a16="http://schemas.microsoft.com/office/drawing/2014/main" id="{3CBA6422-FF79-4749-BA81-C0F122CF271D}"/>
              </a:ext>
            </a:extLst>
          </p:cNvPr>
          <p:cNvSpPr txBox="1"/>
          <p:nvPr/>
        </p:nvSpPr>
        <p:spPr>
          <a:xfrm>
            <a:off x="2715092" y="4281513"/>
            <a:ext cx="4560287" cy="923330"/>
          </a:xfrm>
          <a:prstGeom prst="rect">
            <a:avLst/>
          </a:prstGeom>
          <a:noFill/>
        </p:spPr>
        <p:txBody>
          <a:bodyPr wrap="none" rtlCol="0">
            <a:spAutoFit/>
          </a:bodyPr>
          <a:lstStyle/>
          <a:p>
            <a:r>
              <a:rPr lang="en-US" dirty="0"/>
              <a:t>Presenter: Michal </a:t>
            </a:r>
            <a:r>
              <a:rPr lang="en-US" dirty="0" err="1"/>
              <a:t>Shinnar</a:t>
            </a:r>
            <a:r>
              <a:rPr lang="en-US" dirty="0"/>
              <a:t>,</a:t>
            </a:r>
          </a:p>
          <a:p>
            <a:r>
              <a:rPr lang="en-US" dirty="0"/>
              <a:t>Senior Associate, Gilbert Employment Law, P.C.</a:t>
            </a:r>
          </a:p>
          <a:p>
            <a:r>
              <a:rPr lang="en-US" dirty="0"/>
              <a:t>Pronouns: She/Her/Hers</a:t>
            </a:r>
          </a:p>
        </p:txBody>
      </p:sp>
      <p:pic>
        <p:nvPicPr>
          <p:cNvPr id="3" name="Picture 2" descr="A person standing in front of a building&#10;&#10;Description generated with very high confidence">
            <a:extLst>
              <a:ext uri="{FF2B5EF4-FFF2-40B4-BE49-F238E27FC236}">
                <a16:creationId xmlns:a16="http://schemas.microsoft.com/office/drawing/2014/main" id="{8484AB80-EA3D-4BBA-A12D-C969261E9555}"/>
              </a:ext>
            </a:extLst>
          </p:cNvPr>
          <p:cNvPicPr>
            <a:picLocks noChangeAspect="1"/>
          </p:cNvPicPr>
          <p:nvPr/>
        </p:nvPicPr>
        <p:blipFill rotWithShape="1">
          <a:blip r:embed="rId4">
            <a:extLst>
              <a:ext uri="{28A0092B-C50C-407E-A947-70E740481C1C}">
                <a14:useLocalDpi xmlns:a14="http://schemas.microsoft.com/office/drawing/2010/main" val="0"/>
              </a:ext>
            </a:extLst>
          </a:blip>
          <a:srcRect l="37619" t="7833" r="30760" b="37597"/>
          <a:stretch/>
        </p:blipFill>
        <p:spPr>
          <a:xfrm>
            <a:off x="1612410" y="2978911"/>
            <a:ext cx="873467" cy="1119613"/>
          </a:xfrm>
          <a:prstGeom prst="rect">
            <a:avLst/>
          </a:prstGeom>
        </p:spPr>
      </p:pic>
      <p:pic>
        <p:nvPicPr>
          <p:cNvPr id="7" name="Picture 6" descr="A person standing in front of a brick wall&#10;&#10;Description generated with very high confidence">
            <a:extLst>
              <a:ext uri="{FF2B5EF4-FFF2-40B4-BE49-F238E27FC236}">
                <a16:creationId xmlns:a16="http://schemas.microsoft.com/office/drawing/2014/main" id="{9675DD90-6B47-4BF1-B10E-00551E250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298" y="448499"/>
            <a:ext cx="895690" cy="1119613"/>
          </a:xfrm>
          <a:prstGeom prst="rect">
            <a:avLst/>
          </a:prstGeom>
        </p:spPr>
      </p:pic>
    </p:spTree>
    <p:extLst>
      <p:ext uri="{BB962C8B-B14F-4D97-AF65-F5344CB8AC3E}">
        <p14:creationId xmlns:p14="http://schemas.microsoft.com/office/powerpoint/2010/main" val="325856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124A-76CA-4846-8582-734962219F45}"/>
              </a:ext>
            </a:extLst>
          </p:cNvPr>
          <p:cNvSpPr>
            <a:spLocks noGrp="1"/>
          </p:cNvSpPr>
          <p:nvPr>
            <p:ph type="title"/>
          </p:nvPr>
        </p:nvSpPr>
        <p:spPr/>
        <p:txBody>
          <a:bodyPr/>
          <a:lstStyle/>
          <a:p>
            <a:pPr algn="ctr"/>
            <a:r>
              <a:rPr lang="en-US" b="1" dirty="0">
                <a:solidFill>
                  <a:srgbClr val="7030A0"/>
                </a:solidFill>
              </a:rPr>
              <a:t>What is I/DD?</a:t>
            </a:r>
            <a:endParaRPr lang="en-US" dirty="0">
              <a:solidFill>
                <a:srgbClr val="7030A0"/>
              </a:solidFill>
            </a:endParaRPr>
          </a:p>
        </p:txBody>
      </p:sp>
      <p:sp>
        <p:nvSpPr>
          <p:cNvPr id="3" name="Content Placeholder 2">
            <a:extLst>
              <a:ext uri="{FF2B5EF4-FFF2-40B4-BE49-F238E27FC236}">
                <a16:creationId xmlns:a16="http://schemas.microsoft.com/office/drawing/2014/main" id="{1AB68914-5CE1-4332-84F7-0A94CC2CD107}"/>
              </a:ext>
            </a:extLst>
          </p:cNvPr>
          <p:cNvSpPr>
            <a:spLocks noGrp="1"/>
          </p:cNvSpPr>
          <p:nvPr>
            <p:ph idx="1"/>
          </p:nvPr>
        </p:nvSpPr>
        <p:spPr>
          <a:xfrm>
            <a:off x="838200" y="1825625"/>
            <a:ext cx="2959100" cy="2797175"/>
          </a:xfrm>
        </p:spPr>
        <p:txBody>
          <a:bodyPr>
            <a:normAutofit lnSpcReduction="10000"/>
          </a:bodyPr>
          <a:lstStyle/>
          <a:p>
            <a:pPr marL="0" lvl="0" indent="0">
              <a:spcBef>
                <a:spcPts val="0"/>
              </a:spcBef>
              <a:buNone/>
            </a:pPr>
            <a:r>
              <a:rPr lang="en-US" dirty="0"/>
              <a:t>Some alphabet soup:</a:t>
            </a:r>
          </a:p>
          <a:p>
            <a:pPr marL="457200" lvl="0" indent="-342900">
              <a:spcBef>
                <a:spcPts val="1600"/>
              </a:spcBef>
              <a:buSzPts val="1800"/>
              <a:buChar char="●"/>
            </a:pPr>
            <a:r>
              <a:rPr lang="en-US" dirty="0"/>
              <a:t>ID</a:t>
            </a:r>
          </a:p>
          <a:p>
            <a:pPr marL="457200" lvl="0" indent="-342900">
              <a:spcBef>
                <a:spcPts val="0"/>
              </a:spcBef>
              <a:buSzPts val="1800"/>
              <a:buChar char="●"/>
            </a:pPr>
            <a:r>
              <a:rPr lang="en-US" dirty="0"/>
              <a:t>ID/DD</a:t>
            </a:r>
          </a:p>
          <a:p>
            <a:pPr marL="457200" lvl="0" indent="-342900">
              <a:spcBef>
                <a:spcPts val="0"/>
              </a:spcBef>
              <a:buSzPts val="1800"/>
              <a:buChar char="●"/>
            </a:pPr>
            <a:r>
              <a:rPr lang="en-US" dirty="0"/>
              <a:t>ASD</a:t>
            </a:r>
          </a:p>
          <a:p>
            <a:pPr marL="457200" lvl="0" indent="-342900">
              <a:spcBef>
                <a:spcPts val="0"/>
              </a:spcBef>
              <a:buSzPts val="1800"/>
              <a:buChar char="●"/>
            </a:pPr>
            <a:r>
              <a:rPr lang="en-US" dirty="0"/>
              <a:t>DD</a:t>
            </a:r>
          </a:p>
          <a:p>
            <a:pPr marL="457200" lvl="0" indent="-342900">
              <a:spcBef>
                <a:spcPts val="0"/>
              </a:spcBef>
              <a:buSzPts val="1800"/>
              <a:buChar char="●"/>
            </a:pPr>
            <a:r>
              <a:rPr lang="en-US" dirty="0"/>
              <a:t>I/DD</a:t>
            </a:r>
          </a:p>
          <a:p>
            <a:endParaRPr lang="en-US" dirty="0"/>
          </a:p>
        </p:txBody>
      </p:sp>
      <p:sp>
        <p:nvSpPr>
          <p:cNvPr id="6" name="Rectangle 5">
            <a:extLst>
              <a:ext uri="{FF2B5EF4-FFF2-40B4-BE49-F238E27FC236}">
                <a16:creationId xmlns:a16="http://schemas.microsoft.com/office/drawing/2014/main" id="{E6A01C3C-143E-4CA8-A8D0-793DCA6F1E49}"/>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9DA090BF-9A8D-4E46-80D6-2AEE9EAA04F4}"/>
              </a:ext>
            </a:extLst>
          </p:cNvPr>
          <p:cNvSpPr txBox="1">
            <a:spLocks/>
          </p:cNvSpPr>
          <p:nvPr/>
        </p:nvSpPr>
        <p:spPr>
          <a:xfrm>
            <a:off x="6616700" y="1825626"/>
            <a:ext cx="3505200" cy="29793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dirty="0"/>
              <a:t>Translated</a:t>
            </a:r>
          </a:p>
          <a:p>
            <a:pPr marL="457200" lvl="0" indent="-342900">
              <a:spcBef>
                <a:spcPts val="1600"/>
              </a:spcBef>
              <a:buSzPts val="1800"/>
              <a:buChar char="●"/>
            </a:pPr>
            <a:r>
              <a:rPr lang="en-US" dirty="0"/>
              <a:t>Intellectual Disability</a:t>
            </a:r>
          </a:p>
          <a:p>
            <a:pPr marL="457200" lvl="0" indent="-342900">
              <a:spcBef>
                <a:spcPts val="0"/>
              </a:spcBef>
              <a:buSzPts val="1800"/>
              <a:buChar char="●"/>
            </a:pPr>
            <a:r>
              <a:rPr lang="en-US" dirty="0"/>
              <a:t>Intellectual Disability/Developmental Disability</a:t>
            </a:r>
          </a:p>
          <a:p>
            <a:pPr marL="457200" lvl="0" indent="-342900">
              <a:spcBef>
                <a:spcPts val="0"/>
              </a:spcBef>
              <a:buSzPts val="1800"/>
              <a:buChar char="●"/>
            </a:pPr>
            <a:r>
              <a:rPr lang="en-US" dirty="0"/>
              <a:t>Autism Spectrum Disorder</a:t>
            </a:r>
          </a:p>
          <a:p>
            <a:pPr marL="457200" lvl="0" indent="-342900">
              <a:spcBef>
                <a:spcPts val="0"/>
              </a:spcBef>
              <a:buSzPts val="1800"/>
              <a:buChar char="●"/>
            </a:pPr>
            <a:r>
              <a:rPr lang="en-US" dirty="0"/>
              <a:t>Developmental Disability</a:t>
            </a:r>
          </a:p>
          <a:p>
            <a:pPr marL="457200" lvl="0" indent="-342900">
              <a:spcBef>
                <a:spcPts val="0"/>
              </a:spcBef>
              <a:buSzPts val="1800"/>
              <a:buChar char="●"/>
            </a:pPr>
            <a:r>
              <a:rPr lang="en-US" dirty="0"/>
              <a:t>Intellectual/Developmental Disabilities</a:t>
            </a:r>
          </a:p>
          <a:p>
            <a:endParaRPr lang="en-US" dirty="0"/>
          </a:p>
        </p:txBody>
      </p:sp>
    </p:spTree>
    <p:extLst>
      <p:ext uri="{BB962C8B-B14F-4D97-AF65-F5344CB8AC3E}">
        <p14:creationId xmlns:p14="http://schemas.microsoft.com/office/powerpoint/2010/main" val="273196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t>What is I/DD?</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436697"/>
            <a:ext cx="10515600" cy="4351338"/>
          </a:xfrm>
        </p:spPr>
        <p:txBody>
          <a:bodyPr/>
          <a:lstStyle/>
          <a:p>
            <a:pPr marL="0" lvl="0" indent="0">
              <a:spcBef>
                <a:spcPts val="0"/>
              </a:spcBef>
              <a:buNone/>
            </a:pPr>
            <a:r>
              <a:rPr lang="en-US" dirty="0"/>
              <a:t>In practical terms, I/DD means you can expect differences in:</a:t>
            </a:r>
          </a:p>
          <a:p>
            <a:pPr marL="457200" lvl="0" indent="-342900">
              <a:spcBef>
                <a:spcPts val="1600"/>
              </a:spcBef>
              <a:buSzPts val="1800"/>
              <a:buChar char="●"/>
            </a:pPr>
            <a:r>
              <a:rPr lang="en-US" dirty="0"/>
              <a:t>Learning</a:t>
            </a:r>
          </a:p>
          <a:p>
            <a:pPr marL="457200" lvl="0" indent="-342900">
              <a:spcBef>
                <a:spcPts val="0"/>
              </a:spcBef>
              <a:buSzPts val="1800"/>
              <a:buChar char="●"/>
            </a:pPr>
            <a:r>
              <a:rPr lang="en-US" dirty="0"/>
              <a:t>Thinking</a:t>
            </a:r>
          </a:p>
          <a:p>
            <a:pPr marL="457200" lvl="0" indent="-342900">
              <a:spcBef>
                <a:spcPts val="0"/>
              </a:spcBef>
              <a:buSzPts val="1800"/>
              <a:buChar char="●"/>
            </a:pPr>
            <a:r>
              <a:rPr lang="en-US" dirty="0"/>
              <a:t>Sensory processing</a:t>
            </a:r>
          </a:p>
          <a:p>
            <a:pPr marL="457200" lvl="0" indent="-342900">
              <a:spcBef>
                <a:spcPts val="0"/>
              </a:spcBef>
              <a:buSzPts val="1800"/>
              <a:buChar char="●"/>
            </a:pPr>
            <a:r>
              <a:rPr lang="en-US" dirty="0"/>
              <a:t>Communication</a:t>
            </a:r>
          </a:p>
          <a:p>
            <a:pPr marL="457200" lvl="0" indent="-342900">
              <a:spcBef>
                <a:spcPts val="0"/>
              </a:spcBef>
              <a:buSzPts val="1800"/>
              <a:buChar char="●"/>
            </a:pPr>
            <a:r>
              <a:rPr lang="en-US" dirty="0"/>
              <a:t>Social interaction</a:t>
            </a:r>
          </a:p>
          <a:p>
            <a:pPr marL="457200" lvl="0" indent="-342900">
              <a:spcBef>
                <a:spcPts val="0"/>
              </a:spcBef>
              <a:buSzPts val="1800"/>
              <a:buChar char="●"/>
            </a:pPr>
            <a:r>
              <a:rPr lang="en-US" dirty="0"/>
              <a:t>Motor skills</a:t>
            </a:r>
          </a:p>
          <a:p>
            <a:pPr marL="457200" lvl="0" indent="-342900">
              <a:spcBef>
                <a:spcPts val="0"/>
              </a:spcBef>
              <a:buSzPts val="1800"/>
              <a:buChar char="●"/>
            </a:pPr>
            <a:r>
              <a:rPr lang="en-US" dirty="0"/>
              <a:t>Independent living</a:t>
            </a:r>
          </a:p>
          <a:p>
            <a:pPr marL="0" lvl="0" indent="0">
              <a:spcBef>
                <a:spcPts val="1600"/>
              </a:spcBef>
              <a:spcAft>
                <a:spcPts val="1600"/>
              </a:spcAft>
              <a:buNone/>
            </a:pPr>
            <a:r>
              <a:rPr lang="en-US" dirty="0"/>
              <a:t>But those differences will vary a lot person-to-person.</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30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63DC-9E3B-4E90-821C-273BFD4CA805}"/>
              </a:ext>
            </a:extLst>
          </p:cNvPr>
          <p:cNvSpPr>
            <a:spLocks noGrp="1"/>
          </p:cNvSpPr>
          <p:nvPr>
            <p:ph type="title"/>
          </p:nvPr>
        </p:nvSpPr>
        <p:spPr>
          <a:xfrm>
            <a:off x="571500" y="41959"/>
            <a:ext cx="10515600" cy="1325563"/>
          </a:xfrm>
        </p:spPr>
        <p:txBody>
          <a:bodyPr/>
          <a:lstStyle/>
          <a:p>
            <a:pPr algn="ctr"/>
            <a:r>
              <a:rPr lang="en-US" b="1" dirty="0">
                <a:solidFill>
                  <a:srgbClr val="7030A0"/>
                </a:solidFill>
              </a:rPr>
              <a:t>Common Characteristics</a:t>
            </a:r>
            <a:endParaRPr lang="en-US" dirty="0">
              <a:solidFill>
                <a:srgbClr val="7030A0"/>
              </a:solidFill>
            </a:endParaRPr>
          </a:p>
        </p:txBody>
      </p:sp>
      <p:sp>
        <p:nvSpPr>
          <p:cNvPr id="3" name="Content Placeholder 2">
            <a:extLst>
              <a:ext uri="{FF2B5EF4-FFF2-40B4-BE49-F238E27FC236}">
                <a16:creationId xmlns:a16="http://schemas.microsoft.com/office/drawing/2014/main" id="{93691C23-625C-494B-85EA-F3D5106F0D63}"/>
              </a:ext>
            </a:extLst>
          </p:cNvPr>
          <p:cNvSpPr>
            <a:spLocks noGrp="1"/>
          </p:cNvSpPr>
          <p:nvPr>
            <p:ph idx="1"/>
          </p:nvPr>
        </p:nvSpPr>
        <p:spPr>
          <a:xfrm>
            <a:off x="806453" y="1540797"/>
            <a:ext cx="4991100" cy="4351338"/>
          </a:xfrm>
        </p:spPr>
        <p:txBody>
          <a:bodyPr/>
          <a:lstStyle/>
          <a:p>
            <a:pPr marL="0" lvl="0" indent="0">
              <a:spcBef>
                <a:spcPts val="0"/>
              </a:spcBef>
              <a:buNone/>
            </a:pPr>
            <a:r>
              <a:rPr lang="en-US" sz="2400" dirty="0"/>
              <a:t>Social communication differences:</a:t>
            </a:r>
          </a:p>
          <a:p>
            <a:pPr marL="457200" lvl="0" indent="-342900">
              <a:spcBef>
                <a:spcPts val="1600"/>
              </a:spcBef>
              <a:buSzPts val="1800"/>
              <a:buChar char="●"/>
            </a:pPr>
            <a:r>
              <a:rPr lang="en-US" sz="2400" dirty="0"/>
              <a:t>Nonverbal communication</a:t>
            </a:r>
          </a:p>
          <a:p>
            <a:pPr marL="457200" lvl="0" indent="-342900">
              <a:spcBef>
                <a:spcPts val="0"/>
              </a:spcBef>
              <a:buSzPts val="1800"/>
              <a:buChar char="●"/>
            </a:pPr>
            <a:r>
              <a:rPr lang="en-US" sz="2400" dirty="0"/>
              <a:t>Reading others</a:t>
            </a:r>
          </a:p>
          <a:p>
            <a:pPr marL="457200" lvl="0" indent="-342900">
              <a:spcBef>
                <a:spcPts val="0"/>
              </a:spcBef>
              <a:buSzPts val="1800"/>
              <a:buChar char="●"/>
            </a:pPr>
            <a:r>
              <a:rPr lang="en-US" sz="2400" dirty="0"/>
              <a:t>Timing</a:t>
            </a:r>
          </a:p>
          <a:p>
            <a:pPr marL="457200" lvl="0" indent="-342900">
              <a:spcBef>
                <a:spcPts val="0"/>
              </a:spcBef>
              <a:buSzPts val="1800"/>
              <a:buChar char="●"/>
            </a:pPr>
            <a:r>
              <a:rPr lang="en-US" sz="2400" dirty="0"/>
              <a:t>Salience</a:t>
            </a:r>
          </a:p>
          <a:p>
            <a:pPr marL="457200" lvl="0" indent="-342900">
              <a:spcBef>
                <a:spcPts val="0"/>
              </a:spcBef>
              <a:buSzPts val="1800"/>
              <a:buChar char="●"/>
            </a:pPr>
            <a:r>
              <a:rPr lang="en-US" sz="2400" dirty="0" err="1"/>
              <a:t>Faceblindness</a:t>
            </a:r>
            <a:endParaRPr lang="en-US" sz="2400" dirty="0"/>
          </a:p>
          <a:p>
            <a:pPr marL="0" indent="0">
              <a:buNone/>
            </a:pPr>
            <a:endParaRPr lang="en-US" dirty="0"/>
          </a:p>
        </p:txBody>
      </p:sp>
      <p:sp>
        <p:nvSpPr>
          <p:cNvPr id="4" name="TextBox 3">
            <a:extLst>
              <a:ext uri="{FF2B5EF4-FFF2-40B4-BE49-F238E27FC236}">
                <a16:creationId xmlns:a16="http://schemas.microsoft.com/office/drawing/2014/main" id="{E88EFC64-5603-4684-84B4-18AD617D0C67}"/>
              </a:ext>
            </a:extLst>
          </p:cNvPr>
          <p:cNvSpPr txBox="1"/>
          <p:nvPr/>
        </p:nvSpPr>
        <p:spPr>
          <a:xfrm>
            <a:off x="6350002" y="1540797"/>
            <a:ext cx="4737098" cy="2421176"/>
          </a:xfrm>
          <a:prstGeom prst="rect">
            <a:avLst/>
          </a:prstGeom>
          <a:noFill/>
        </p:spPr>
        <p:txBody>
          <a:bodyPr wrap="square" numCol="1" rtlCol="0">
            <a:spAutoFit/>
          </a:bodyPr>
          <a:lstStyle/>
          <a:p>
            <a:pPr lvl="0"/>
            <a:r>
              <a:rPr lang="en-US" sz="2400" dirty="0"/>
              <a:t>Sensory processing differences:</a:t>
            </a:r>
          </a:p>
          <a:p>
            <a:pPr marL="457200" lvl="0" indent="-342900">
              <a:spcBef>
                <a:spcPts val="1600"/>
              </a:spcBef>
              <a:buSzPts val="1800"/>
              <a:buChar char="●"/>
            </a:pPr>
            <a:r>
              <a:rPr lang="en-US" sz="2400" dirty="0"/>
              <a:t>Hypersensitivity</a:t>
            </a:r>
          </a:p>
          <a:p>
            <a:pPr marL="457200" lvl="0" indent="-342900">
              <a:buSzPts val="1800"/>
              <a:buChar char="●"/>
            </a:pPr>
            <a:r>
              <a:rPr lang="en-US" sz="2400" dirty="0"/>
              <a:t>Hyposensitivity</a:t>
            </a:r>
          </a:p>
          <a:p>
            <a:pPr marL="457200" lvl="0" indent="-342900">
              <a:buSzPts val="1800"/>
              <a:buChar char="●"/>
            </a:pPr>
            <a:r>
              <a:rPr lang="en-US" sz="2400" dirty="0"/>
              <a:t>Mixed processing</a:t>
            </a:r>
          </a:p>
          <a:p>
            <a:pPr marL="457200" lvl="0" indent="-342900">
              <a:buSzPts val="1800"/>
              <a:buChar char="●"/>
            </a:pPr>
            <a:r>
              <a:rPr lang="en-US" sz="2400" dirty="0"/>
              <a:t>Sensory overload</a:t>
            </a:r>
          </a:p>
          <a:p>
            <a:pPr algn="ctr"/>
            <a:endParaRPr lang="en-US" u="sng" dirty="0"/>
          </a:p>
        </p:txBody>
      </p:sp>
      <p:sp>
        <p:nvSpPr>
          <p:cNvPr id="6" name="Rectangle 5">
            <a:extLst>
              <a:ext uri="{FF2B5EF4-FFF2-40B4-BE49-F238E27FC236}">
                <a16:creationId xmlns:a16="http://schemas.microsoft.com/office/drawing/2014/main" id="{A1252FEA-23C7-4734-9BEE-2092569EDA4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87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5DEF-3752-4F6E-9541-DD5F48096372}"/>
              </a:ext>
            </a:extLst>
          </p:cNvPr>
          <p:cNvSpPr>
            <a:spLocks noGrp="1"/>
          </p:cNvSpPr>
          <p:nvPr>
            <p:ph type="title"/>
          </p:nvPr>
        </p:nvSpPr>
        <p:spPr/>
        <p:txBody>
          <a:bodyPr/>
          <a:lstStyle/>
          <a:p>
            <a:pPr algn="ctr"/>
            <a:r>
              <a:rPr lang="en-US" b="1" dirty="0"/>
              <a:t>Common Characteristics</a:t>
            </a:r>
            <a:endParaRPr lang="en-US" dirty="0"/>
          </a:p>
        </p:txBody>
      </p:sp>
      <p:sp>
        <p:nvSpPr>
          <p:cNvPr id="3" name="Content Placeholder 2">
            <a:extLst>
              <a:ext uri="{FF2B5EF4-FFF2-40B4-BE49-F238E27FC236}">
                <a16:creationId xmlns:a16="http://schemas.microsoft.com/office/drawing/2014/main" id="{6225D90B-EB7F-4269-B804-28996D20247C}"/>
              </a:ext>
            </a:extLst>
          </p:cNvPr>
          <p:cNvSpPr>
            <a:spLocks noGrp="1"/>
          </p:cNvSpPr>
          <p:nvPr>
            <p:ph idx="1"/>
          </p:nvPr>
        </p:nvSpPr>
        <p:spPr>
          <a:xfrm>
            <a:off x="838200" y="1825625"/>
            <a:ext cx="4483100" cy="4351338"/>
          </a:xfrm>
        </p:spPr>
        <p:txBody>
          <a:bodyPr/>
          <a:lstStyle/>
          <a:p>
            <a:pPr marL="0" lvl="0" indent="0">
              <a:spcBef>
                <a:spcPts val="0"/>
              </a:spcBef>
              <a:buNone/>
            </a:pPr>
            <a:r>
              <a:rPr lang="en-US" dirty="0"/>
              <a:t>Language processing:</a:t>
            </a:r>
          </a:p>
          <a:p>
            <a:pPr marL="457200" lvl="0" indent="-342900">
              <a:spcBef>
                <a:spcPts val="1600"/>
              </a:spcBef>
              <a:buSzPts val="1800"/>
              <a:buChar char="●"/>
            </a:pPr>
            <a:r>
              <a:rPr lang="en-US" dirty="0"/>
              <a:t>Auditory vs written</a:t>
            </a:r>
          </a:p>
          <a:p>
            <a:pPr marL="457200" lvl="0" indent="-342900">
              <a:spcBef>
                <a:spcPts val="0"/>
              </a:spcBef>
              <a:buSzPts val="1800"/>
              <a:buChar char="●"/>
            </a:pPr>
            <a:r>
              <a:rPr lang="en-US" dirty="0"/>
              <a:t>Real-time vs asynchronous</a:t>
            </a:r>
          </a:p>
          <a:p>
            <a:pPr marL="457200" lvl="0" indent="-342900">
              <a:spcBef>
                <a:spcPts val="0"/>
              </a:spcBef>
              <a:buSzPts val="1800"/>
              <a:buChar char="●"/>
            </a:pPr>
            <a:r>
              <a:rPr lang="en-US" dirty="0"/>
              <a:t>Receptive vs expressive</a:t>
            </a:r>
          </a:p>
          <a:p>
            <a:pPr marL="457200" lvl="0" indent="-342900">
              <a:spcBef>
                <a:spcPts val="0"/>
              </a:spcBef>
              <a:buSzPts val="1800"/>
              <a:buChar char="●"/>
            </a:pPr>
            <a:r>
              <a:rPr lang="en-US" dirty="0"/>
              <a:t>Literal vs metaphorical</a:t>
            </a:r>
          </a:p>
          <a:p>
            <a:pPr marL="457200" lvl="0" indent="-342900">
              <a:spcBef>
                <a:spcPts val="0"/>
              </a:spcBef>
              <a:buSzPts val="1800"/>
              <a:buChar char="●"/>
            </a:pPr>
            <a:r>
              <a:rPr lang="en-US" dirty="0"/>
              <a:t>Concrete vs abstract</a:t>
            </a:r>
          </a:p>
          <a:p>
            <a:pPr marL="457200" lvl="0" indent="-342900">
              <a:spcBef>
                <a:spcPts val="0"/>
              </a:spcBef>
              <a:buSzPts val="1800"/>
              <a:buChar char="●"/>
            </a:pPr>
            <a:r>
              <a:rPr lang="en-US" dirty="0" err="1"/>
              <a:t>Referentials</a:t>
            </a:r>
            <a:r>
              <a:rPr lang="en-US" dirty="0"/>
              <a:t> </a:t>
            </a:r>
          </a:p>
          <a:p>
            <a:pPr fontAlgn="base"/>
            <a:endParaRPr lang="en-US" dirty="0"/>
          </a:p>
          <a:p>
            <a:pPr fontAlgn="base"/>
            <a:endParaRPr lang="en-US" dirty="0"/>
          </a:p>
          <a:p>
            <a:endParaRPr lang="en-US" dirty="0"/>
          </a:p>
        </p:txBody>
      </p:sp>
      <p:sp>
        <p:nvSpPr>
          <p:cNvPr id="4" name="Rectangle 3">
            <a:extLst>
              <a:ext uri="{FF2B5EF4-FFF2-40B4-BE49-F238E27FC236}">
                <a16:creationId xmlns:a16="http://schemas.microsoft.com/office/drawing/2014/main" id="{13835D31-3801-4B3B-AD3B-B9FF1054BD4D}"/>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6D1EBE0-0BAA-4004-BE49-60824F589D9C}"/>
              </a:ext>
            </a:extLst>
          </p:cNvPr>
          <p:cNvSpPr txBox="1">
            <a:spLocks/>
          </p:cNvSpPr>
          <p:nvPr/>
        </p:nvSpPr>
        <p:spPr>
          <a:xfrm>
            <a:off x="6007100" y="1689081"/>
            <a:ext cx="4483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dirty="0"/>
              <a:t>Atypical speech:</a:t>
            </a:r>
          </a:p>
          <a:p>
            <a:pPr marL="457200" lvl="0" indent="-342900">
              <a:spcBef>
                <a:spcPts val="1600"/>
              </a:spcBef>
              <a:buSzPts val="1800"/>
              <a:buChar char="●"/>
            </a:pPr>
            <a:r>
              <a:rPr lang="en-US" dirty="0"/>
              <a:t>Echolalia</a:t>
            </a:r>
          </a:p>
          <a:p>
            <a:pPr marL="457200" lvl="0" indent="-342900">
              <a:spcBef>
                <a:spcPts val="0"/>
              </a:spcBef>
              <a:buSzPts val="1800"/>
              <a:buChar char="●"/>
            </a:pPr>
            <a:r>
              <a:rPr lang="en-US" dirty="0"/>
              <a:t>Scripting</a:t>
            </a:r>
          </a:p>
          <a:p>
            <a:pPr marL="457200" lvl="0" indent="-342900">
              <a:spcBef>
                <a:spcPts val="0"/>
              </a:spcBef>
              <a:buSzPts val="1800"/>
              <a:buChar char="●"/>
            </a:pPr>
            <a:r>
              <a:rPr lang="en-US" dirty="0"/>
              <a:t>Time</a:t>
            </a:r>
          </a:p>
          <a:p>
            <a:pPr marL="457200" lvl="0" indent="-342900">
              <a:spcBef>
                <a:spcPts val="0"/>
              </a:spcBef>
              <a:buSzPts val="1800"/>
              <a:buChar char="●"/>
            </a:pPr>
            <a:r>
              <a:rPr lang="en-US" dirty="0"/>
              <a:t>Responding vs composing</a:t>
            </a:r>
          </a:p>
          <a:p>
            <a:pPr marL="457200" lvl="0" indent="-342900">
              <a:spcBef>
                <a:spcPts val="0"/>
              </a:spcBef>
              <a:buSzPts val="1800"/>
              <a:buChar char="●"/>
            </a:pPr>
            <a:r>
              <a:rPr lang="en-US" dirty="0"/>
              <a:t>Speech vs writing</a:t>
            </a:r>
          </a:p>
          <a:p>
            <a:pPr marL="0" indent="0" fontAlgn="base">
              <a:buNone/>
            </a:pPr>
            <a:endParaRPr lang="en-US" dirty="0"/>
          </a:p>
          <a:p>
            <a:pPr fontAlgn="base"/>
            <a:endParaRPr lang="en-US" dirty="0"/>
          </a:p>
          <a:p>
            <a:endParaRPr lang="en-US" dirty="0"/>
          </a:p>
        </p:txBody>
      </p:sp>
    </p:spTree>
    <p:extLst>
      <p:ext uri="{BB962C8B-B14F-4D97-AF65-F5344CB8AC3E}">
        <p14:creationId xmlns:p14="http://schemas.microsoft.com/office/powerpoint/2010/main" val="219411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6505-9F49-4853-84AE-748AF428946C}"/>
              </a:ext>
            </a:extLst>
          </p:cNvPr>
          <p:cNvSpPr>
            <a:spLocks noGrp="1"/>
          </p:cNvSpPr>
          <p:nvPr>
            <p:ph type="title"/>
          </p:nvPr>
        </p:nvSpPr>
        <p:spPr/>
        <p:txBody>
          <a:bodyPr/>
          <a:lstStyle/>
          <a:p>
            <a:pPr algn="ctr"/>
            <a:r>
              <a:rPr lang="en-US" b="1" dirty="0">
                <a:solidFill>
                  <a:srgbClr val="7030A0"/>
                </a:solidFill>
              </a:rPr>
              <a:t>Common Characteristics</a:t>
            </a:r>
            <a:endParaRPr lang="en-US" dirty="0">
              <a:solidFill>
                <a:srgbClr val="7030A0"/>
              </a:solidFill>
            </a:endParaRPr>
          </a:p>
        </p:txBody>
      </p:sp>
      <p:sp>
        <p:nvSpPr>
          <p:cNvPr id="3" name="Content Placeholder 2">
            <a:extLst>
              <a:ext uri="{FF2B5EF4-FFF2-40B4-BE49-F238E27FC236}">
                <a16:creationId xmlns:a16="http://schemas.microsoft.com/office/drawing/2014/main" id="{46CBA3B3-AC2A-488C-8352-A494FFCA3917}"/>
              </a:ext>
            </a:extLst>
          </p:cNvPr>
          <p:cNvSpPr>
            <a:spLocks noGrp="1"/>
          </p:cNvSpPr>
          <p:nvPr>
            <p:ph idx="1"/>
          </p:nvPr>
        </p:nvSpPr>
        <p:spPr>
          <a:xfrm>
            <a:off x="838200" y="1825625"/>
            <a:ext cx="4229100" cy="4351338"/>
          </a:xfrm>
        </p:spPr>
        <p:txBody>
          <a:bodyPr/>
          <a:lstStyle/>
          <a:p>
            <a:pPr marL="0" lvl="0" indent="0">
              <a:spcBef>
                <a:spcPts val="0"/>
              </a:spcBef>
              <a:buNone/>
            </a:pPr>
            <a:r>
              <a:rPr lang="en-US" dirty="0"/>
              <a:t>Processing speed:</a:t>
            </a:r>
          </a:p>
          <a:p>
            <a:pPr marL="457200" lvl="0" indent="-342900">
              <a:spcBef>
                <a:spcPts val="1600"/>
              </a:spcBef>
              <a:buSzPts val="1800"/>
              <a:buChar char="●"/>
            </a:pPr>
            <a:r>
              <a:rPr lang="en-US" dirty="0"/>
              <a:t>Slower (or faster)</a:t>
            </a:r>
          </a:p>
          <a:p>
            <a:pPr marL="457200" lvl="0" indent="-342900">
              <a:spcBef>
                <a:spcPts val="0"/>
              </a:spcBef>
              <a:buSzPts val="1800"/>
              <a:buChar char="●"/>
            </a:pPr>
            <a:r>
              <a:rPr lang="en-US" dirty="0"/>
              <a:t>Inconsistent/variable</a:t>
            </a:r>
          </a:p>
          <a:p>
            <a:pPr marL="457200" lvl="0" indent="-342900">
              <a:spcBef>
                <a:spcPts val="0"/>
              </a:spcBef>
              <a:buSzPts val="1800"/>
              <a:buChar char="●"/>
            </a:pPr>
            <a:r>
              <a:rPr lang="en-US" dirty="0"/>
              <a:t>Context-dependent</a:t>
            </a:r>
          </a:p>
          <a:p>
            <a:pPr marL="457200" lvl="0" indent="-342900">
              <a:spcBef>
                <a:spcPts val="0"/>
              </a:spcBef>
              <a:buSzPts val="1800"/>
              <a:buChar char="●"/>
            </a:pPr>
            <a:r>
              <a:rPr lang="en-US" dirty="0"/>
              <a:t>Asynchronous </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CDED17F7-3979-4167-9CDC-D0373FCE247D}"/>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1378969-3607-4DA2-A082-3246B43EFBCB}"/>
              </a:ext>
            </a:extLst>
          </p:cNvPr>
          <p:cNvSpPr txBox="1">
            <a:spLocks/>
          </p:cNvSpPr>
          <p:nvPr/>
        </p:nvSpPr>
        <p:spPr>
          <a:xfrm>
            <a:off x="6616700" y="1825625"/>
            <a:ext cx="422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dirty="0"/>
              <a:t>Memory:</a:t>
            </a:r>
          </a:p>
          <a:p>
            <a:pPr marL="457200" lvl="0" indent="-342900">
              <a:spcBef>
                <a:spcPts val="1600"/>
              </a:spcBef>
              <a:buSzPts val="1800"/>
              <a:buChar char="●"/>
            </a:pPr>
            <a:r>
              <a:rPr lang="en-US" dirty="0"/>
              <a:t>Short-term vs long-term</a:t>
            </a:r>
          </a:p>
          <a:p>
            <a:pPr marL="457200" lvl="0" indent="-342900">
              <a:spcBef>
                <a:spcPts val="0"/>
              </a:spcBef>
              <a:buSzPts val="1800"/>
              <a:buChar char="●"/>
            </a:pPr>
            <a:r>
              <a:rPr lang="en-US" dirty="0"/>
              <a:t>Inconsistent</a:t>
            </a:r>
          </a:p>
          <a:p>
            <a:pPr marL="457200" lvl="0" indent="-342900">
              <a:spcBef>
                <a:spcPts val="0"/>
              </a:spcBef>
              <a:buSzPts val="1800"/>
              <a:buChar char="●"/>
            </a:pPr>
            <a:r>
              <a:rPr lang="en-US" dirty="0"/>
              <a:t>Salience</a:t>
            </a:r>
          </a:p>
          <a:p>
            <a:pPr marL="457200" lvl="0" indent="-342900">
              <a:spcBef>
                <a:spcPts val="0"/>
              </a:spcBef>
              <a:buSzPts val="1800"/>
              <a:buChar char="●"/>
            </a:pPr>
            <a:r>
              <a:rPr lang="en-US" dirty="0"/>
              <a:t>Accessing memory</a:t>
            </a:r>
          </a:p>
          <a:p>
            <a:pPr marL="457200" lvl="0" indent="-342900">
              <a:spcBef>
                <a:spcPts val="0"/>
              </a:spcBef>
              <a:buSzPts val="1800"/>
              <a:buChar char="●"/>
            </a:pPr>
            <a:r>
              <a:rPr lang="en-US" dirty="0"/>
              <a:t>Memory vs expression</a:t>
            </a:r>
          </a:p>
          <a:p>
            <a:pPr marL="457200" lvl="0" indent="-342900">
              <a:spcBef>
                <a:spcPts val="0"/>
              </a:spcBef>
              <a:buSzPts val="1800"/>
              <a:buChar char="●"/>
            </a:pPr>
            <a:r>
              <a:rPr lang="en-US" dirty="0"/>
              <a:t>Can be a strength</a:t>
            </a:r>
          </a:p>
          <a:p>
            <a:endParaRPr lang="en-US" dirty="0"/>
          </a:p>
          <a:p>
            <a:endParaRPr lang="en-US" dirty="0"/>
          </a:p>
          <a:p>
            <a:endParaRPr lang="en-US" dirty="0"/>
          </a:p>
        </p:txBody>
      </p:sp>
    </p:spTree>
    <p:extLst>
      <p:ext uri="{BB962C8B-B14F-4D97-AF65-F5344CB8AC3E}">
        <p14:creationId xmlns:p14="http://schemas.microsoft.com/office/powerpoint/2010/main" val="99820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6505-9F49-4853-84AE-748AF428946C}"/>
              </a:ext>
            </a:extLst>
          </p:cNvPr>
          <p:cNvSpPr>
            <a:spLocks noGrp="1"/>
          </p:cNvSpPr>
          <p:nvPr>
            <p:ph type="title"/>
          </p:nvPr>
        </p:nvSpPr>
        <p:spPr/>
        <p:txBody>
          <a:bodyPr/>
          <a:lstStyle/>
          <a:p>
            <a:pPr algn="ctr"/>
            <a:r>
              <a:rPr lang="en-US" b="1" dirty="0"/>
              <a:t>Common Characteristics</a:t>
            </a:r>
            <a:endParaRPr lang="en-US" dirty="0"/>
          </a:p>
        </p:txBody>
      </p:sp>
      <p:sp>
        <p:nvSpPr>
          <p:cNvPr id="3" name="Content Placeholder 2">
            <a:extLst>
              <a:ext uri="{FF2B5EF4-FFF2-40B4-BE49-F238E27FC236}">
                <a16:creationId xmlns:a16="http://schemas.microsoft.com/office/drawing/2014/main" id="{46CBA3B3-AC2A-488C-8352-A494FFCA3917}"/>
              </a:ext>
            </a:extLst>
          </p:cNvPr>
          <p:cNvSpPr>
            <a:spLocks noGrp="1"/>
          </p:cNvSpPr>
          <p:nvPr>
            <p:ph idx="1"/>
          </p:nvPr>
        </p:nvSpPr>
        <p:spPr>
          <a:xfrm>
            <a:off x="1143001" y="1844684"/>
            <a:ext cx="4229100" cy="4351338"/>
          </a:xfrm>
        </p:spPr>
        <p:txBody>
          <a:bodyPr/>
          <a:lstStyle/>
          <a:p>
            <a:pPr marL="0" lvl="0" indent="0">
              <a:spcBef>
                <a:spcPts val="0"/>
              </a:spcBef>
              <a:buNone/>
            </a:pPr>
            <a:r>
              <a:rPr lang="en-US" dirty="0"/>
              <a:t>Executive functioning:</a:t>
            </a:r>
          </a:p>
          <a:p>
            <a:pPr marL="457200" lvl="0" indent="-342900">
              <a:spcBef>
                <a:spcPts val="1600"/>
              </a:spcBef>
              <a:buSzPts val="1800"/>
              <a:buChar char="●"/>
            </a:pPr>
            <a:r>
              <a:rPr lang="en-US" dirty="0"/>
              <a:t>Attention span</a:t>
            </a:r>
          </a:p>
          <a:p>
            <a:pPr marL="457200" lvl="0" indent="-342900">
              <a:spcBef>
                <a:spcPts val="0"/>
              </a:spcBef>
              <a:buSzPts val="1800"/>
              <a:buChar char="●"/>
            </a:pPr>
            <a:r>
              <a:rPr lang="en-US" dirty="0"/>
              <a:t>Prioritization</a:t>
            </a:r>
          </a:p>
          <a:p>
            <a:pPr marL="457200" lvl="0" indent="-342900">
              <a:spcBef>
                <a:spcPts val="0"/>
              </a:spcBef>
              <a:buSzPts val="1800"/>
              <a:buChar char="●"/>
            </a:pPr>
            <a:r>
              <a:rPr lang="en-US" dirty="0"/>
              <a:t>Competing demands</a:t>
            </a:r>
          </a:p>
          <a:p>
            <a:pPr marL="457200" lvl="0" indent="-342900">
              <a:spcBef>
                <a:spcPts val="0"/>
              </a:spcBef>
              <a:buSzPts val="1800"/>
              <a:buChar char="●"/>
            </a:pPr>
            <a:r>
              <a:rPr lang="en-US" dirty="0"/>
              <a:t>Functional impairment</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CDED17F7-3979-4167-9CDC-D0373FCE247D}"/>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F1378969-3607-4DA2-A082-3246B43EFBCB}"/>
              </a:ext>
            </a:extLst>
          </p:cNvPr>
          <p:cNvSpPr txBox="1">
            <a:spLocks/>
          </p:cNvSpPr>
          <p:nvPr/>
        </p:nvSpPr>
        <p:spPr>
          <a:xfrm>
            <a:off x="6819900" y="1825625"/>
            <a:ext cx="422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dirty="0"/>
              <a:t>Anxiety:</a:t>
            </a:r>
          </a:p>
          <a:p>
            <a:pPr marL="457200" lvl="0" indent="-342900">
              <a:spcBef>
                <a:spcPts val="1600"/>
              </a:spcBef>
              <a:buSzPts val="1800"/>
              <a:buChar char="●"/>
            </a:pPr>
            <a:r>
              <a:rPr lang="en-US" dirty="0"/>
              <a:t>Very common</a:t>
            </a:r>
          </a:p>
          <a:p>
            <a:pPr marL="457200" lvl="0" indent="-342900">
              <a:spcBef>
                <a:spcPts val="0"/>
              </a:spcBef>
              <a:buSzPts val="1800"/>
              <a:buChar char="●"/>
            </a:pPr>
            <a:r>
              <a:rPr lang="en-US" dirty="0"/>
              <a:t>Very understandable</a:t>
            </a:r>
          </a:p>
          <a:p>
            <a:pPr marL="457200" lvl="0" indent="-342900">
              <a:spcBef>
                <a:spcPts val="0"/>
              </a:spcBef>
              <a:buSzPts val="1800"/>
              <a:buChar char="●"/>
            </a:pPr>
            <a:r>
              <a:rPr lang="en-US" dirty="0"/>
              <a:t>Trauma histories</a:t>
            </a:r>
          </a:p>
          <a:p>
            <a:endParaRPr lang="en-US" dirty="0"/>
          </a:p>
          <a:p>
            <a:endParaRPr lang="en-US" dirty="0"/>
          </a:p>
          <a:p>
            <a:endParaRPr lang="en-US" dirty="0"/>
          </a:p>
        </p:txBody>
      </p:sp>
    </p:spTree>
    <p:extLst>
      <p:ext uri="{BB962C8B-B14F-4D97-AF65-F5344CB8AC3E}">
        <p14:creationId xmlns:p14="http://schemas.microsoft.com/office/powerpoint/2010/main" val="197454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What you need to know: I/DD and harassment</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844684"/>
            <a:ext cx="10515600" cy="4351338"/>
          </a:xfrm>
        </p:spPr>
        <p:txBody>
          <a:bodyPr/>
          <a:lstStyle/>
          <a:p>
            <a:pPr marL="457200" lvl="0" indent="-342900">
              <a:spcBef>
                <a:spcPts val="0"/>
              </a:spcBef>
              <a:buSzPts val="1800"/>
              <a:buChar char="●"/>
            </a:pPr>
            <a:r>
              <a:rPr lang="en-US" dirty="0"/>
              <a:t>At </a:t>
            </a:r>
            <a:r>
              <a:rPr lang="en-US" i="1" dirty="0"/>
              <a:t>least</a:t>
            </a:r>
            <a:r>
              <a:rPr lang="en-US" dirty="0"/>
              <a:t> 83% of women with I/DD are assault survivors.</a:t>
            </a:r>
          </a:p>
          <a:p>
            <a:pPr marL="457200" lvl="0" indent="-342900">
              <a:spcBef>
                <a:spcPts val="0"/>
              </a:spcBef>
              <a:buSzPts val="1800"/>
              <a:buChar char="●"/>
            </a:pPr>
            <a:r>
              <a:rPr lang="en-US" dirty="0"/>
              <a:t>Harassment, bullying, abuse, and assault are commonplace.</a:t>
            </a:r>
          </a:p>
          <a:p>
            <a:pPr marL="457200" lvl="0" indent="-342900">
              <a:spcBef>
                <a:spcPts val="0"/>
              </a:spcBef>
              <a:buSzPts val="1800"/>
              <a:buChar char="●"/>
            </a:pPr>
            <a:r>
              <a:rPr lang="en-US" dirty="0"/>
              <a:t>“Safety” isn’t safe.</a:t>
            </a:r>
          </a:p>
          <a:p>
            <a:pPr marL="457200" lvl="0" indent="-342900">
              <a:spcBef>
                <a:spcPts val="0"/>
              </a:spcBef>
              <a:buSzPts val="1800"/>
              <a:buChar char="●"/>
            </a:pPr>
            <a:r>
              <a:rPr lang="en-US" dirty="0"/>
              <a:t>Lack of access to education and information regarding harassment, assault, rights, and bodily autonomy.</a:t>
            </a:r>
          </a:p>
          <a:p>
            <a:pPr marL="457200" lvl="0" indent="-342900">
              <a:spcBef>
                <a:spcPts val="0"/>
              </a:spcBef>
              <a:buSzPts val="1800"/>
              <a:buChar char="●"/>
            </a:pPr>
            <a:r>
              <a:rPr lang="en-US" dirty="0"/>
              <a:t>Lack of access to support after the fact.</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2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t>What you need to know: I/DD and harassment</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436697"/>
            <a:ext cx="10515600" cy="4351338"/>
          </a:xfrm>
        </p:spPr>
        <p:txBody>
          <a:bodyPr/>
          <a:lstStyle/>
          <a:p>
            <a:pPr marL="0" lvl="0" indent="0">
              <a:spcBef>
                <a:spcPts val="0"/>
              </a:spcBef>
              <a:buNone/>
            </a:pPr>
            <a:r>
              <a:rPr lang="en-US" dirty="0"/>
              <a:t>Social/contextual factors:</a:t>
            </a:r>
          </a:p>
          <a:p>
            <a:pPr marL="457200" lvl="0" indent="-342900">
              <a:spcBef>
                <a:spcPts val="1600"/>
              </a:spcBef>
              <a:buSzPts val="1800"/>
              <a:buChar char="●"/>
            </a:pPr>
            <a:r>
              <a:rPr lang="en-US" dirty="0"/>
              <a:t>Not seen as real people</a:t>
            </a:r>
          </a:p>
          <a:p>
            <a:pPr marL="457200" lvl="0" indent="-342900">
              <a:spcBef>
                <a:spcPts val="0"/>
              </a:spcBef>
              <a:buSzPts val="1800"/>
              <a:buChar char="●"/>
            </a:pPr>
            <a:r>
              <a:rPr lang="en-US" dirty="0"/>
              <a:t>Not seen as reliable witnesses</a:t>
            </a:r>
          </a:p>
          <a:p>
            <a:pPr marL="457200" lvl="0" indent="-342900">
              <a:spcBef>
                <a:spcPts val="0"/>
              </a:spcBef>
              <a:buSzPts val="1800"/>
              <a:buChar char="●"/>
            </a:pPr>
            <a:r>
              <a:rPr lang="en-US" dirty="0"/>
              <a:t>Compliance training is common and dangerous.</a:t>
            </a:r>
          </a:p>
          <a:p>
            <a:pPr marL="457200" lvl="0" indent="-342900">
              <a:spcBef>
                <a:spcPts val="0"/>
              </a:spcBef>
              <a:buSzPts val="1800"/>
              <a:buChar char="●"/>
            </a:pPr>
            <a:r>
              <a:rPr lang="en-US" dirty="0"/>
              <a:t>Social skills training is common and dangerous.</a:t>
            </a:r>
          </a:p>
          <a:p>
            <a:pPr marL="457200" lvl="0" indent="-342900">
              <a:spcBef>
                <a:spcPts val="0"/>
              </a:spcBef>
              <a:buSzPts val="1800"/>
              <a:buChar char="●"/>
            </a:pPr>
            <a:r>
              <a:rPr lang="en-US" dirty="0"/>
              <a:t>Lack of autonomy.</a:t>
            </a:r>
          </a:p>
          <a:p>
            <a:pPr marL="457200" lvl="0" indent="-342900">
              <a:spcBef>
                <a:spcPts val="0"/>
              </a:spcBef>
              <a:buSzPts val="1800"/>
              <a:buChar char="●"/>
            </a:pPr>
            <a:r>
              <a:rPr lang="en-US" dirty="0"/>
              <a:t>Guardianship.</a:t>
            </a:r>
          </a:p>
          <a:p>
            <a:pPr marL="0" lvl="0" indent="0">
              <a:spcBef>
                <a:spcPts val="1600"/>
              </a:spcBef>
              <a:spcAft>
                <a:spcPts val="1600"/>
              </a:spcAft>
              <a:buNone/>
            </a:pPr>
            <a:r>
              <a:rPr lang="en-US" dirty="0"/>
              <a:t>The world women with I/DD grow up in conditions us to expect and accept harassment. </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08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Presuming competence</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844684"/>
            <a:ext cx="10515600" cy="4351338"/>
          </a:xfrm>
        </p:spPr>
        <p:txBody>
          <a:bodyPr/>
          <a:lstStyle/>
          <a:p>
            <a:pPr marL="0" lvl="0" indent="0">
              <a:spcBef>
                <a:spcPts val="0"/>
              </a:spcBef>
              <a:buNone/>
            </a:pPr>
            <a:r>
              <a:rPr lang="en-US" dirty="0"/>
              <a:t>Everyone is a person. Everyone thinks, everyone feels, everyone learns, everyone has a rich and complicated interiority.</a:t>
            </a:r>
          </a:p>
          <a:p>
            <a:pPr marL="0" lvl="0" indent="0">
              <a:spcBef>
                <a:spcPts val="1600"/>
              </a:spcBef>
              <a:buNone/>
            </a:pPr>
            <a:r>
              <a:rPr lang="en-US" dirty="0"/>
              <a:t>With the right support, people with I/DD are capable of a lot.</a:t>
            </a:r>
          </a:p>
          <a:p>
            <a:pPr marL="0" lvl="0" indent="0">
              <a:spcBef>
                <a:spcPts val="1600"/>
              </a:spcBef>
              <a:buNone/>
            </a:pPr>
            <a:r>
              <a:rPr lang="en-US" dirty="0"/>
              <a:t>I/DD is real, but we don’t know what the limits will be. Historically, we have always been wrong.</a:t>
            </a:r>
          </a:p>
          <a:p>
            <a:pPr marL="0" lvl="0" indent="0">
              <a:spcBef>
                <a:spcPts val="1600"/>
              </a:spcBef>
              <a:spcAft>
                <a:spcPts val="1600"/>
              </a:spcAft>
              <a:buNone/>
            </a:pPr>
            <a:r>
              <a:rPr lang="en-US" dirty="0"/>
              <a:t>The least dangerous assumption.</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14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t>AAC</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436697"/>
            <a:ext cx="10515600" cy="4351338"/>
          </a:xfrm>
        </p:spPr>
        <p:txBody>
          <a:bodyPr/>
          <a:lstStyle/>
          <a:p>
            <a:pPr marL="0" lvl="0" indent="0">
              <a:spcBef>
                <a:spcPts val="0"/>
              </a:spcBef>
              <a:buNone/>
            </a:pPr>
            <a:r>
              <a:rPr lang="en-US" dirty="0"/>
              <a:t>Augmentative and Alternative Communication</a:t>
            </a:r>
          </a:p>
          <a:p>
            <a:pPr marL="457200" lvl="0" indent="-342900">
              <a:spcBef>
                <a:spcPts val="1600"/>
              </a:spcBef>
              <a:buSzPts val="1800"/>
              <a:buChar char="●"/>
            </a:pPr>
            <a:r>
              <a:rPr lang="en-US" dirty="0"/>
              <a:t>Handwriting, typing, spelling, </a:t>
            </a:r>
            <a:r>
              <a:rPr lang="en-US" dirty="0" err="1"/>
              <a:t>morse</a:t>
            </a:r>
            <a:r>
              <a:rPr lang="en-US" dirty="0"/>
              <a:t> code…</a:t>
            </a:r>
          </a:p>
          <a:p>
            <a:pPr marL="457200" lvl="0" indent="-342900">
              <a:spcBef>
                <a:spcPts val="0"/>
              </a:spcBef>
              <a:buSzPts val="1800"/>
              <a:buChar char="●"/>
            </a:pPr>
            <a:r>
              <a:rPr lang="en-US" dirty="0"/>
              <a:t>Sign language</a:t>
            </a:r>
          </a:p>
          <a:p>
            <a:pPr marL="457200" lvl="0" indent="-342900">
              <a:spcBef>
                <a:spcPts val="0"/>
              </a:spcBef>
              <a:buSzPts val="1800"/>
              <a:buChar char="●"/>
            </a:pPr>
            <a:r>
              <a:rPr lang="en-US" dirty="0"/>
              <a:t>Voice-output devices</a:t>
            </a:r>
          </a:p>
          <a:p>
            <a:pPr marL="457200" lvl="0" indent="-342900">
              <a:spcBef>
                <a:spcPts val="0"/>
              </a:spcBef>
              <a:buSzPts val="1800"/>
              <a:buChar char="●"/>
            </a:pPr>
            <a:r>
              <a:rPr lang="en-US" dirty="0"/>
              <a:t>Picture exchange</a:t>
            </a:r>
          </a:p>
          <a:p>
            <a:pPr marL="457200" lvl="0" indent="-342900">
              <a:spcBef>
                <a:spcPts val="0"/>
              </a:spcBef>
              <a:buSzPts val="1800"/>
              <a:buChar char="●"/>
            </a:pPr>
            <a:r>
              <a:rPr lang="en-US" dirty="0"/>
              <a:t>Yes/No</a:t>
            </a:r>
          </a:p>
          <a:p>
            <a:pPr marL="0" lvl="0" indent="0">
              <a:spcBef>
                <a:spcPts val="1600"/>
              </a:spcBef>
              <a:buNone/>
            </a:pPr>
            <a:r>
              <a:rPr lang="en-US" dirty="0"/>
              <a:t>Everyone is an AAC user, even you.</a:t>
            </a:r>
          </a:p>
          <a:p>
            <a:pPr marL="0" lvl="0" indent="0">
              <a:spcBef>
                <a:spcPts val="1600"/>
              </a:spcBef>
              <a:spcAft>
                <a:spcPts val="1600"/>
              </a:spcAft>
              <a:buNone/>
            </a:pPr>
            <a:r>
              <a:rPr lang="en-US" dirty="0"/>
              <a:t>Speech is not important. </a:t>
            </a:r>
            <a:r>
              <a:rPr lang="en-US" i="1" dirty="0"/>
              <a:t>Communication</a:t>
            </a:r>
            <a:r>
              <a:rPr lang="en-US" dirty="0"/>
              <a:t> is important.</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24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DB9-5544-48E2-A528-3D844A2973F0}"/>
              </a:ext>
            </a:extLst>
          </p:cNvPr>
          <p:cNvSpPr>
            <a:spLocks noGrp="1"/>
          </p:cNvSpPr>
          <p:nvPr>
            <p:ph type="title"/>
          </p:nvPr>
        </p:nvSpPr>
        <p:spPr>
          <a:xfrm>
            <a:off x="4965430" y="629268"/>
            <a:ext cx="6586491" cy="1286160"/>
          </a:xfrm>
        </p:spPr>
        <p:txBody>
          <a:bodyPr anchor="b">
            <a:normAutofit/>
          </a:bodyPr>
          <a:lstStyle/>
          <a:p>
            <a:r>
              <a:rPr lang="en-US"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L. Dara Baldwin, MPA</a:t>
            </a:r>
            <a:endParaRPr lang="en-US" dirty="0"/>
          </a:p>
        </p:txBody>
      </p:sp>
      <p:pic>
        <p:nvPicPr>
          <p:cNvPr id="4" name="Picture 3">
            <a:extLst>
              <a:ext uri="{FF2B5EF4-FFF2-40B4-BE49-F238E27FC236}">
                <a16:creationId xmlns:a16="http://schemas.microsoft.com/office/drawing/2014/main" id="{11298A40-EBFF-466C-80AD-78C7AC5EC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27" r="32277"/>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DCA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A2B38-55B3-4EE6-A1DC-5513A6D8C765}"/>
              </a:ext>
            </a:extLst>
          </p:cNvPr>
          <p:cNvSpPr>
            <a:spLocks noGrp="1"/>
          </p:cNvSpPr>
          <p:nvPr>
            <p:ph idx="1"/>
          </p:nvPr>
        </p:nvSpPr>
        <p:spPr>
          <a:xfrm>
            <a:off x="4965431" y="2438400"/>
            <a:ext cx="6586489" cy="3785419"/>
          </a:xfrm>
        </p:spPr>
        <p:txBody>
          <a:bodyPr>
            <a:normAutofit/>
          </a:bodyPr>
          <a:lstStyle/>
          <a:p>
            <a:pPr marL="457200" indent="-457200">
              <a:spcAft>
                <a:spcPts val="600"/>
              </a:spcAft>
            </a:pPr>
            <a:r>
              <a:rPr lang="en-US" sz="2000">
                <a:latin typeface="Arial" panose="020B0604020202020204" pitchFamily="34" charset="0"/>
                <a:cs typeface="Arial" panose="020B0604020202020204" pitchFamily="34" charset="0"/>
              </a:rPr>
              <a:t>Director of National Policy, Center for Disability Rights (CDR)</a:t>
            </a:r>
          </a:p>
          <a:p>
            <a:pPr marL="457200" indent="-457200">
              <a:spcAft>
                <a:spcPts val="600"/>
              </a:spcAft>
            </a:pPr>
            <a:r>
              <a:rPr lang="en-US" sz="2000">
                <a:latin typeface="Arial" panose="020B0604020202020204" pitchFamily="34" charset="0"/>
                <a:cs typeface="Arial" panose="020B0604020202020204" pitchFamily="34" charset="0"/>
              </a:rPr>
              <a:t>Based in Washington, D.C.</a:t>
            </a:r>
          </a:p>
          <a:p>
            <a:pPr marL="457200" indent="-457200">
              <a:spcAft>
                <a:spcPts val="600"/>
              </a:spcAft>
            </a:pPr>
            <a:r>
              <a:rPr lang="en-US" sz="2000">
                <a:latin typeface="Arial" panose="020B0604020202020204" pitchFamily="34" charset="0"/>
                <a:cs typeface="Arial" panose="020B0604020202020204" pitchFamily="34" charset="0"/>
              </a:rPr>
              <a:t>Follow Personal Twitter &amp; IG: @NJDC07</a:t>
            </a:r>
          </a:p>
          <a:p>
            <a:pPr marL="457200" indent="-457200">
              <a:spcAft>
                <a:spcPts val="600"/>
              </a:spcAft>
            </a:pPr>
            <a:r>
              <a:rPr lang="en-US" sz="2000">
                <a:latin typeface="Arial" panose="020B0604020202020204" pitchFamily="34" charset="0"/>
                <a:cs typeface="Arial" panose="020B0604020202020204" pitchFamily="34" charset="0"/>
              </a:rPr>
              <a:t>Bio - </a:t>
            </a:r>
            <a:r>
              <a:rPr lang="en-US" sz="2000">
                <a:latin typeface="Arial" panose="020B0604020202020204" pitchFamily="34" charset="0"/>
                <a:cs typeface="Arial" panose="020B0604020202020204" pitchFamily="34" charset="0"/>
                <a:hlinkClick r:id="rId3"/>
              </a:rPr>
              <a:t>http://cdrnys.org/dara-baldwin-bio/</a:t>
            </a:r>
            <a:endParaRPr lang="en-US" sz="2000">
              <a:latin typeface="Arial" panose="020B0604020202020204" pitchFamily="34" charset="0"/>
              <a:cs typeface="Arial" panose="020B0604020202020204" pitchFamily="34" charset="0"/>
            </a:endParaRPr>
          </a:p>
          <a:p>
            <a:endParaRPr lang="en-US" sz="2000"/>
          </a:p>
        </p:txBody>
      </p:sp>
      <p:sp>
        <p:nvSpPr>
          <p:cNvPr id="7" name="Rectangle 6">
            <a:extLst>
              <a:ext uri="{FF2B5EF4-FFF2-40B4-BE49-F238E27FC236}">
                <a16:creationId xmlns:a16="http://schemas.microsoft.com/office/drawing/2014/main" id="{4FBD939B-9E42-4BFF-9A67-957341EDD7CE}"/>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923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Common accommodation strategies</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944697"/>
            <a:ext cx="10515600" cy="4351338"/>
          </a:xfrm>
        </p:spPr>
        <p:txBody>
          <a:bodyPr/>
          <a:lstStyle/>
          <a:p>
            <a:pPr marL="457200" lvl="0" indent="-342900">
              <a:spcBef>
                <a:spcPts val="0"/>
              </a:spcBef>
              <a:buSzPts val="1800"/>
              <a:buChar char="●"/>
            </a:pPr>
            <a:r>
              <a:rPr lang="en-US" dirty="0"/>
              <a:t>The room</a:t>
            </a:r>
          </a:p>
          <a:p>
            <a:pPr marL="457200" lvl="0" indent="-342900">
              <a:spcBef>
                <a:spcPts val="0"/>
              </a:spcBef>
              <a:buSzPts val="1800"/>
              <a:buChar char="●"/>
            </a:pPr>
            <a:r>
              <a:rPr lang="en-US" dirty="0"/>
              <a:t>Time</a:t>
            </a:r>
          </a:p>
          <a:p>
            <a:pPr marL="457200" lvl="0" indent="-342900">
              <a:spcBef>
                <a:spcPts val="0"/>
              </a:spcBef>
              <a:buSzPts val="1800"/>
              <a:buChar char="●"/>
            </a:pPr>
            <a:r>
              <a:rPr lang="en-US" dirty="0"/>
              <a:t>Movement</a:t>
            </a:r>
          </a:p>
          <a:p>
            <a:pPr marL="457200" lvl="0" indent="-342900">
              <a:spcBef>
                <a:spcPts val="0"/>
              </a:spcBef>
              <a:buSzPts val="1800"/>
              <a:buChar char="●"/>
            </a:pPr>
            <a:r>
              <a:rPr lang="en-US" dirty="0"/>
              <a:t>Cognitive</a:t>
            </a:r>
          </a:p>
          <a:p>
            <a:pPr marL="457200" lvl="0" indent="-342900">
              <a:spcBef>
                <a:spcPts val="0"/>
              </a:spcBef>
              <a:buSzPts val="1800"/>
              <a:buChar char="●"/>
            </a:pPr>
            <a:r>
              <a:rPr lang="en-US" dirty="0"/>
              <a:t>Communication</a:t>
            </a:r>
          </a:p>
          <a:p>
            <a:pPr marL="457200" lvl="0" indent="-342900">
              <a:spcBef>
                <a:spcPts val="0"/>
              </a:spcBef>
              <a:buSzPts val="1800"/>
              <a:buChar char="●"/>
            </a:pPr>
            <a:r>
              <a:rPr lang="en-US" dirty="0"/>
              <a:t>Bias</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0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t>Common accommodation strategies: the room</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690688"/>
            <a:ext cx="10515600" cy="4351338"/>
          </a:xfrm>
        </p:spPr>
        <p:txBody>
          <a:bodyPr/>
          <a:lstStyle/>
          <a:p>
            <a:pPr marL="457200" lvl="0" indent="-342900">
              <a:spcBef>
                <a:spcPts val="0"/>
              </a:spcBef>
              <a:buSzPts val="1800"/>
              <a:buChar char="●"/>
            </a:pPr>
            <a:r>
              <a:rPr lang="en-US" dirty="0"/>
              <a:t>Sensory aspects of the room:</a:t>
            </a:r>
          </a:p>
          <a:p>
            <a:pPr marL="914400" lvl="1" indent="-342900">
              <a:spcBef>
                <a:spcPts val="0"/>
              </a:spcBef>
              <a:buSzPts val="1800"/>
              <a:buChar char="○"/>
            </a:pPr>
            <a:r>
              <a:rPr lang="en-US" sz="1800" dirty="0"/>
              <a:t>Lights</a:t>
            </a:r>
          </a:p>
          <a:p>
            <a:pPr marL="914400" lvl="1" indent="-342900">
              <a:spcBef>
                <a:spcPts val="0"/>
              </a:spcBef>
              <a:buSzPts val="1800"/>
              <a:buChar char="○"/>
            </a:pPr>
            <a:r>
              <a:rPr lang="en-US" sz="1800" dirty="0"/>
              <a:t>Sounds</a:t>
            </a:r>
          </a:p>
          <a:p>
            <a:pPr marL="914400" lvl="1" indent="-342900">
              <a:spcBef>
                <a:spcPts val="0"/>
              </a:spcBef>
              <a:buSzPts val="1800"/>
              <a:buChar char="○"/>
            </a:pPr>
            <a:r>
              <a:rPr lang="en-US" sz="1800" dirty="0"/>
              <a:t>Textures</a:t>
            </a:r>
          </a:p>
          <a:p>
            <a:pPr marL="457200" lvl="0" indent="-342900">
              <a:spcBef>
                <a:spcPts val="0"/>
              </a:spcBef>
              <a:buSzPts val="1800"/>
              <a:buChar char="●"/>
            </a:pPr>
            <a:r>
              <a:rPr lang="en-US" dirty="0"/>
              <a:t>Familiarity:</a:t>
            </a:r>
          </a:p>
          <a:p>
            <a:pPr marL="914400" lvl="1" indent="-342900">
              <a:spcBef>
                <a:spcPts val="0"/>
              </a:spcBef>
              <a:buSzPts val="1800"/>
              <a:buChar char="○"/>
            </a:pPr>
            <a:r>
              <a:rPr lang="en-US" sz="1800" dirty="0"/>
              <a:t>Place</a:t>
            </a:r>
          </a:p>
          <a:p>
            <a:pPr marL="914400" lvl="1" indent="-342900">
              <a:spcBef>
                <a:spcPts val="0"/>
              </a:spcBef>
              <a:buSzPts val="1800"/>
              <a:buChar char="○"/>
            </a:pPr>
            <a:r>
              <a:rPr lang="en-US" sz="1800" dirty="0"/>
              <a:t>People</a:t>
            </a:r>
          </a:p>
          <a:p>
            <a:pPr marL="914400" lvl="1" indent="-342900">
              <a:spcBef>
                <a:spcPts val="0"/>
              </a:spcBef>
              <a:buSzPts val="1800"/>
              <a:buChar char="○"/>
            </a:pPr>
            <a:r>
              <a:rPr lang="en-US" sz="1800" dirty="0" err="1"/>
              <a:t>Objets</a:t>
            </a:r>
            <a:endParaRPr lang="en-US" sz="1800" dirty="0"/>
          </a:p>
          <a:p>
            <a:pPr marL="457200" lvl="0" indent="-342900">
              <a:spcBef>
                <a:spcPts val="0"/>
              </a:spcBef>
              <a:buSzPts val="1800"/>
              <a:buChar char="●"/>
            </a:pPr>
            <a:r>
              <a:rPr lang="en-US" dirty="0"/>
              <a:t>Can you go somewhere else?</a:t>
            </a:r>
            <a:endParaRPr lang="en-US" sz="1800" dirty="0"/>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1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Common accommodation strategies: time</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2020897"/>
            <a:ext cx="10515600" cy="4351338"/>
          </a:xfrm>
        </p:spPr>
        <p:txBody>
          <a:bodyPr/>
          <a:lstStyle/>
          <a:p>
            <a:pPr marL="457200" lvl="0" indent="-342900">
              <a:spcBef>
                <a:spcPts val="0"/>
              </a:spcBef>
              <a:buSzPts val="1800"/>
              <a:buChar char="●"/>
            </a:pPr>
            <a:r>
              <a:rPr lang="en-US" dirty="0"/>
              <a:t>Extra time day of</a:t>
            </a:r>
          </a:p>
          <a:p>
            <a:pPr marL="457200" lvl="0" indent="-342900">
              <a:spcBef>
                <a:spcPts val="0"/>
              </a:spcBef>
              <a:buSzPts val="1800"/>
              <a:buChar char="●"/>
            </a:pPr>
            <a:r>
              <a:rPr lang="en-US" dirty="0"/>
              <a:t>Shorter sessions/breaks</a:t>
            </a:r>
          </a:p>
          <a:p>
            <a:pPr marL="457200" lvl="0" indent="-342900">
              <a:spcBef>
                <a:spcPts val="0"/>
              </a:spcBef>
              <a:buSzPts val="1800"/>
              <a:buChar char="●"/>
            </a:pPr>
            <a:r>
              <a:rPr lang="en-US" dirty="0"/>
              <a:t>Extra time overall</a:t>
            </a:r>
          </a:p>
          <a:p>
            <a:pPr marL="457200" lvl="0" indent="-342900">
              <a:spcBef>
                <a:spcPts val="0"/>
              </a:spcBef>
              <a:buSzPts val="1800"/>
              <a:buChar char="●"/>
            </a:pPr>
            <a:r>
              <a:rPr lang="en-US" dirty="0"/>
              <a:t>Wait</a:t>
            </a:r>
          </a:p>
          <a:p>
            <a:pPr marL="457200" lvl="0" indent="-342900">
              <a:spcBef>
                <a:spcPts val="0"/>
              </a:spcBef>
              <a:buSzPts val="1800"/>
              <a:buChar char="●"/>
            </a:pPr>
            <a:r>
              <a:rPr lang="en-US" dirty="0"/>
              <a:t>Timers</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787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a:xfrm>
            <a:off x="381000" y="365125"/>
            <a:ext cx="10972800" cy="1325563"/>
          </a:xfrm>
        </p:spPr>
        <p:txBody>
          <a:bodyPr/>
          <a:lstStyle/>
          <a:p>
            <a:pPr algn="ctr"/>
            <a:r>
              <a:rPr lang="en-US" b="1" dirty="0"/>
              <a:t>Common accommodation strategies: movement</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2020897"/>
            <a:ext cx="10515600" cy="4351338"/>
          </a:xfrm>
        </p:spPr>
        <p:txBody>
          <a:bodyPr/>
          <a:lstStyle/>
          <a:p>
            <a:pPr marL="457200" lvl="0" indent="-342900">
              <a:spcBef>
                <a:spcPts val="0"/>
              </a:spcBef>
              <a:buSzPts val="1800"/>
              <a:buChar char="●"/>
            </a:pPr>
            <a:r>
              <a:rPr lang="en-US" dirty="0"/>
              <a:t>Stimming</a:t>
            </a:r>
          </a:p>
          <a:p>
            <a:pPr marL="457200" lvl="0" indent="-342900">
              <a:spcBef>
                <a:spcPts val="0"/>
              </a:spcBef>
              <a:buSzPts val="1800"/>
              <a:buChar char="●"/>
            </a:pPr>
            <a:r>
              <a:rPr lang="en-US" dirty="0"/>
              <a:t>Movement/sensory breaks</a:t>
            </a:r>
          </a:p>
          <a:p>
            <a:pPr marL="457200" lvl="0" indent="-342900">
              <a:spcBef>
                <a:spcPts val="0"/>
              </a:spcBef>
              <a:buSzPts val="1800"/>
              <a:buChar char="●"/>
            </a:pPr>
            <a:r>
              <a:rPr lang="en-US" dirty="0"/>
              <a:t>Seating</a:t>
            </a:r>
          </a:p>
          <a:p>
            <a:pPr marL="457200" lvl="0" indent="-342900">
              <a:spcBef>
                <a:spcPts val="0"/>
              </a:spcBef>
              <a:buSzPts val="1800"/>
              <a:buChar char="●"/>
            </a:pPr>
            <a:r>
              <a:rPr lang="en-US" dirty="0"/>
              <a:t>Positioning/exits</a:t>
            </a:r>
          </a:p>
          <a:p>
            <a:pPr marL="457200" lvl="0" indent="-342900">
              <a:spcBef>
                <a:spcPts val="0"/>
              </a:spcBef>
              <a:buSzPts val="1800"/>
              <a:buChar char="●"/>
            </a:pPr>
            <a:r>
              <a:rPr lang="en-US" dirty="0"/>
              <a:t>Moving around</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430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Common accommodation strategies: cognitive</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844684"/>
            <a:ext cx="10515600" cy="4351338"/>
          </a:xfrm>
        </p:spPr>
        <p:txBody>
          <a:bodyPr/>
          <a:lstStyle/>
          <a:p>
            <a:pPr marL="457200" lvl="0" indent="-342900">
              <a:spcBef>
                <a:spcPts val="0"/>
              </a:spcBef>
              <a:buSzPts val="1800"/>
              <a:buChar char="●"/>
            </a:pPr>
            <a:r>
              <a:rPr lang="en-US" dirty="0"/>
              <a:t>Getting to know each other</a:t>
            </a:r>
          </a:p>
          <a:p>
            <a:pPr marL="457200" lvl="0" indent="-342900">
              <a:spcBef>
                <a:spcPts val="0"/>
              </a:spcBef>
              <a:buSzPts val="1800"/>
              <a:buChar char="●"/>
            </a:pPr>
            <a:r>
              <a:rPr lang="en-US" dirty="0"/>
              <a:t>Using shared referents</a:t>
            </a:r>
          </a:p>
          <a:p>
            <a:pPr marL="457200" lvl="0" indent="-342900">
              <a:spcBef>
                <a:spcPts val="0"/>
              </a:spcBef>
              <a:buSzPts val="1800"/>
              <a:buChar char="●"/>
            </a:pPr>
            <a:r>
              <a:rPr lang="en-US" dirty="0"/>
              <a:t>Using special interests</a:t>
            </a:r>
          </a:p>
          <a:p>
            <a:pPr marL="457200" lvl="0" indent="-342900">
              <a:spcBef>
                <a:spcPts val="0"/>
              </a:spcBef>
              <a:buSzPts val="1800"/>
              <a:buChar char="●"/>
            </a:pPr>
            <a:r>
              <a:rPr lang="en-US" dirty="0"/>
              <a:t>Knowing what to expect</a:t>
            </a:r>
          </a:p>
          <a:p>
            <a:pPr marL="914400" lvl="1" indent="-342900">
              <a:spcBef>
                <a:spcPts val="0"/>
              </a:spcBef>
              <a:buSzPts val="1800"/>
              <a:buChar char="○"/>
            </a:pPr>
            <a:r>
              <a:rPr lang="en-US" sz="1800" dirty="0"/>
              <a:t>Schedules</a:t>
            </a:r>
          </a:p>
          <a:p>
            <a:pPr marL="914400" lvl="1" indent="-342900">
              <a:spcBef>
                <a:spcPts val="0"/>
              </a:spcBef>
              <a:buSzPts val="1800"/>
              <a:buChar char="○"/>
            </a:pPr>
            <a:r>
              <a:rPr lang="en-US" sz="1800" dirty="0"/>
              <a:t>Visual supports</a:t>
            </a:r>
          </a:p>
          <a:p>
            <a:pPr marL="914400" lvl="1" indent="-342900">
              <a:spcBef>
                <a:spcPts val="0"/>
              </a:spcBef>
              <a:buSzPts val="1800"/>
              <a:buChar char="○"/>
            </a:pPr>
            <a:r>
              <a:rPr lang="en-US" sz="1800" dirty="0"/>
              <a:t>Social stories</a:t>
            </a:r>
          </a:p>
          <a:p>
            <a:pPr marL="914400" lvl="1" indent="-342900">
              <a:spcBef>
                <a:spcPts val="0"/>
              </a:spcBef>
              <a:buSzPts val="1800"/>
              <a:buChar char="○"/>
            </a:pPr>
            <a:r>
              <a:rPr lang="en-US" sz="1800" dirty="0"/>
              <a:t>Rehearsal, plans</a:t>
            </a:r>
          </a:p>
          <a:p>
            <a:pPr marL="457200" lvl="0" indent="-342900">
              <a:spcBef>
                <a:spcPts val="0"/>
              </a:spcBef>
              <a:buSzPts val="1800"/>
              <a:buChar char="●"/>
            </a:pPr>
            <a:r>
              <a:rPr lang="en-US" dirty="0"/>
              <a:t>Memory supports</a:t>
            </a:r>
            <a:endParaRPr lang="en-US" sz="1800" dirty="0"/>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299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a:xfrm>
            <a:off x="-146050" y="211932"/>
            <a:ext cx="12484100" cy="1325563"/>
          </a:xfrm>
        </p:spPr>
        <p:txBody>
          <a:bodyPr/>
          <a:lstStyle/>
          <a:p>
            <a:pPr algn="ctr"/>
            <a:r>
              <a:rPr lang="en-US" b="1" dirty="0"/>
              <a:t>Common accommodation strategies: communication</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690688"/>
            <a:ext cx="10515600" cy="4351338"/>
          </a:xfrm>
        </p:spPr>
        <p:txBody>
          <a:bodyPr/>
          <a:lstStyle/>
          <a:p>
            <a:pPr marL="457200" lvl="0" indent="-342900">
              <a:spcBef>
                <a:spcPts val="0"/>
              </a:spcBef>
              <a:buSzPts val="1800"/>
              <a:buChar char="●"/>
            </a:pPr>
            <a:r>
              <a:rPr lang="en-US" dirty="0"/>
              <a:t>AAC</a:t>
            </a:r>
          </a:p>
          <a:p>
            <a:pPr marL="457200" lvl="0" indent="-342900">
              <a:spcBef>
                <a:spcPts val="0"/>
              </a:spcBef>
              <a:buSzPts val="1800"/>
              <a:buChar char="●"/>
            </a:pPr>
            <a:r>
              <a:rPr lang="en-US" dirty="0"/>
              <a:t>Option for writing</a:t>
            </a:r>
          </a:p>
          <a:p>
            <a:pPr marL="457200" lvl="0" indent="-342900">
              <a:spcBef>
                <a:spcPts val="0"/>
              </a:spcBef>
              <a:buSzPts val="1800"/>
              <a:buChar char="●"/>
            </a:pPr>
            <a:r>
              <a:rPr lang="en-US" dirty="0"/>
              <a:t>Asynchronous options</a:t>
            </a:r>
          </a:p>
          <a:p>
            <a:pPr marL="457200" lvl="0" indent="-342900">
              <a:spcBef>
                <a:spcPts val="0"/>
              </a:spcBef>
              <a:buSzPts val="1800"/>
              <a:buChar char="●"/>
            </a:pPr>
            <a:r>
              <a:rPr lang="en-US" dirty="0"/>
              <a:t>Avoid phones:</a:t>
            </a:r>
          </a:p>
          <a:p>
            <a:pPr marL="914400" lvl="1" indent="-342900">
              <a:spcBef>
                <a:spcPts val="0"/>
              </a:spcBef>
              <a:buSzPts val="1800"/>
              <a:buChar char="○"/>
            </a:pPr>
            <a:r>
              <a:rPr lang="en-US" sz="1800" dirty="0"/>
              <a:t>Facetime/skype</a:t>
            </a:r>
          </a:p>
          <a:p>
            <a:pPr marL="914400" lvl="1" indent="-342900">
              <a:spcBef>
                <a:spcPts val="0"/>
              </a:spcBef>
              <a:buSzPts val="1800"/>
              <a:buChar char="○"/>
            </a:pPr>
            <a:r>
              <a:rPr lang="en-US" sz="1800" dirty="0"/>
              <a:t>Text/chat</a:t>
            </a:r>
          </a:p>
          <a:p>
            <a:pPr marL="914400" lvl="1" indent="-342900">
              <a:spcBef>
                <a:spcPts val="0"/>
              </a:spcBef>
              <a:buSzPts val="1800"/>
              <a:buChar char="○"/>
            </a:pPr>
            <a:r>
              <a:rPr lang="en-US" sz="1800" dirty="0"/>
              <a:t>Email</a:t>
            </a:r>
          </a:p>
          <a:p>
            <a:pPr marL="457200" lvl="0" indent="-342900">
              <a:spcBef>
                <a:spcPts val="0"/>
              </a:spcBef>
              <a:buSzPts val="1800"/>
              <a:buChar char="●"/>
            </a:pPr>
            <a:r>
              <a:rPr lang="en-US" dirty="0"/>
              <a:t>Echolalia</a:t>
            </a:r>
          </a:p>
          <a:p>
            <a:pPr marL="457200" lvl="0" indent="-342900">
              <a:spcBef>
                <a:spcPts val="0"/>
              </a:spcBef>
              <a:buSzPts val="1800"/>
              <a:buChar char="●"/>
            </a:pPr>
            <a:r>
              <a:rPr lang="en-US" dirty="0"/>
              <a:t>Plain language</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20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a:xfrm>
            <a:off x="838200" y="111134"/>
            <a:ext cx="10515600" cy="1325563"/>
          </a:xfrm>
        </p:spPr>
        <p:txBody>
          <a:bodyPr/>
          <a:lstStyle/>
          <a:p>
            <a:pPr algn="ctr"/>
            <a:r>
              <a:rPr lang="en-US" b="1" dirty="0">
                <a:solidFill>
                  <a:srgbClr val="7030A0"/>
                </a:solidFill>
              </a:rPr>
              <a:t>Common accommodation strategies: bias</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436697"/>
            <a:ext cx="10515600" cy="4351338"/>
          </a:xfrm>
        </p:spPr>
        <p:txBody>
          <a:bodyPr/>
          <a:lstStyle/>
          <a:p>
            <a:pPr marL="457200" lvl="0" indent="-342900">
              <a:spcBef>
                <a:spcPts val="0"/>
              </a:spcBef>
              <a:buSzPts val="1800"/>
              <a:buChar char="●"/>
            </a:pPr>
            <a:r>
              <a:rPr lang="en-US" dirty="0"/>
              <a:t>Let go of assumptions about social communication:</a:t>
            </a:r>
          </a:p>
          <a:p>
            <a:pPr marL="914400" lvl="1" indent="-317500">
              <a:spcBef>
                <a:spcPts val="0"/>
              </a:spcBef>
              <a:buSzPts val="1400"/>
              <a:buChar char="○"/>
            </a:pPr>
            <a:r>
              <a:rPr lang="en-US" dirty="0"/>
              <a:t>Eye contact</a:t>
            </a:r>
          </a:p>
          <a:p>
            <a:pPr marL="914400" lvl="1" indent="-317500">
              <a:spcBef>
                <a:spcPts val="0"/>
              </a:spcBef>
              <a:buSzPts val="1400"/>
              <a:buChar char="○"/>
            </a:pPr>
            <a:r>
              <a:rPr lang="en-US" dirty="0"/>
              <a:t>Tone</a:t>
            </a:r>
          </a:p>
          <a:p>
            <a:pPr marL="914400" lvl="1" indent="-317500">
              <a:spcBef>
                <a:spcPts val="0"/>
              </a:spcBef>
              <a:buSzPts val="1400"/>
              <a:buChar char="○"/>
            </a:pPr>
            <a:r>
              <a:rPr lang="en-US" dirty="0"/>
              <a:t>Body language</a:t>
            </a:r>
          </a:p>
          <a:p>
            <a:pPr marL="914400" lvl="1" indent="-317500">
              <a:spcBef>
                <a:spcPts val="0"/>
              </a:spcBef>
              <a:buSzPts val="1400"/>
              <a:buChar char="○"/>
            </a:pPr>
            <a:r>
              <a:rPr lang="en-US" dirty="0"/>
              <a:t>Paying attention</a:t>
            </a:r>
          </a:p>
          <a:p>
            <a:pPr marL="457200" lvl="0" indent="-342900">
              <a:spcBef>
                <a:spcPts val="0"/>
              </a:spcBef>
              <a:buSzPts val="1800"/>
              <a:buChar char="●"/>
            </a:pPr>
            <a:r>
              <a:rPr lang="en-US" dirty="0"/>
              <a:t>Ableism:</a:t>
            </a:r>
          </a:p>
          <a:p>
            <a:pPr marL="914400" lvl="1" indent="-317500">
              <a:spcBef>
                <a:spcPts val="0"/>
              </a:spcBef>
              <a:buSzPts val="1400"/>
              <a:buChar char="○"/>
            </a:pPr>
            <a:r>
              <a:rPr lang="en-US" dirty="0"/>
              <a:t>Learn about ableism</a:t>
            </a:r>
          </a:p>
          <a:p>
            <a:pPr marL="914400" lvl="1" indent="-317500">
              <a:spcBef>
                <a:spcPts val="0"/>
              </a:spcBef>
              <a:buSzPts val="1400"/>
              <a:buChar char="○"/>
            </a:pPr>
            <a:r>
              <a:rPr lang="en-US" dirty="0"/>
              <a:t>Examine your own disability bias</a:t>
            </a:r>
          </a:p>
          <a:p>
            <a:pPr marL="457200" lvl="0" indent="-342900">
              <a:spcBef>
                <a:spcPts val="0"/>
              </a:spcBef>
              <a:buSzPts val="1800"/>
              <a:buChar char="●"/>
            </a:pPr>
            <a:r>
              <a:rPr lang="en-US" dirty="0"/>
              <a:t>Infantilization:</a:t>
            </a:r>
          </a:p>
          <a:p>
            <a:pPr marL="914400" lvl="1" indent="-317500">
              <a:spcBef>
                <a:spcPts val="0"/>
              </a:spcBef>
              <a:buSzPts val="1400"/>
              <a:buChar char="○"/>
            </a:pPr>
            <a:r>
              <a:rPr lang="en-US" dirty="0"/>
              <a:t>Watch your tone</a:t>
            </a:r>
          </a:p>
          <a:p>
            <a:pPr marL="914400" lvl="1" indent="-317500">
              <a:spcBef>
                <a:spcPts val="0"/>
              </a:spcBef>
              <a:buSzPts val="1400"/>
              <a:buChar char="○"/>
            </a:pPr>
            <a:r>
              <a:rPr lang="en-US" dirty="0"/>
              <a:t>Treat adults like adults</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11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t>One last note</a:t>
            </a:r>
            <a:endParaRPr lang="en-US" dirty="0"/>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589097"/>
            <a:ext cx="10515600" cy="4351338"/>
          </a:xfrm>
        </p:spPr>
        <p:txBody>
          <a:bodyPr/>
          <a:lstStyle/>
          <a:p>
            <a:pPr marL="0" lvl="0" indent="0">
              <a:spcBef>
                <a:spcPts val="0"/>
              </a:spcBef>
              <a:buNone/>
            </a:pPr>
            <a:r>
              <a:rPr lang="en-US" dirty="0"/>
              <a:t>You can’t always tell!</a:t>
            </a:r>
          </a:p>
          <a:p>
            <a:pPr marL="0" lvl="0" indent="0">
              <a:spcBef>
                <a:spcPts val="1600"/>
              </a:spcBef>
              <a:buNone/>
            </a:pPr>
            <a:r>
              <a:rPr lang="en-US" dirty="0"/>
              <a:t>Many of us aren’t diagnosed.</a:t>
            </a:r>
          </a:p>
          <a:p>
            <a:pPr marL="0" lvl="0" indent="0">
              <a:spcBef>
                <a:spcPts val="1600"/>
              </a:spcBef>
              <a:spcAft>
                <a:spcPts val="1600"/>
              </a:spcAft>
              <a:buNone/>
            </a:pPr>
            <a:r>
              <a:rPr lang="en-US" dirty="0"/>
              <a:t>Consider if any of these strategies would help folks you don’t think of as disabled. (Curb-cut effect.)</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46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8E5-6E86-4FF0-8E4F-DA402779EC7D}"/>
              </a:ext>
            </a:extLst>
          </p:cNvPr>
          <p:cNvSpPr>
            <a:spLocks noGrp="1"/>
          </p:cNvSpPr>
          <p:nvPr>
            <p:ph type="title"/>
          </p:nvPr>
        </p:nvSpPr>
        <p:spPr/>
        <p:txBody>
          <a:bodyPr/>
          <a:lstStyle/>
          <a:p>
            <a:pPr algn="ctr"/>
            <a:r>
              <a:rPr lang="en-US" b="1" dirty="0">
                <a:solidFill>
                  <a:srgbClr val="7030A0"/>
                </a:solidFill>
              </a:rPr>
              <a:t>Thank you</a:t>
            </a:r>
            <a:endParaRPr lang="en-US" dirty="0">
              <a:solidFill>
                <a:srgbClr val="7030A0"/>
              </a:solidFill>
            </a:endParaRPr>
          </a:p>
        </p:txBody>
      </p:sp>
      <p:sp>
        <p:nvSpPr>
          <p:cNvPr id="3" name="Content Placeholder 2">
            <a:extLst>
              <a:ext uri="{FF2B5EF4-FFF2-40B4-BE49-F238E27FC236}">
                <a16:creationId xmlns:a16="http://schemas.microsoft.com/office/drawing/2014/main" id="{9D346494-BFB5-428B-A96C-C0E563EC016E}"/>
              </a:ext>
            </a:extLst>
          </p:cNvPr>
          <p:cNvSpPr>
            <a:spLocks noGrp="1"/>
          </p:cNvSpPr>
          <p:nvPr>
            <p:ph idx="1"/>
          </p:nvPr>
        </p:nvSpPr>
        <p:spPr>
          <a:xfrm>
            <a:off x="838200" y="1844684"/>
            <a:ext cx="10515600" cy="4351338"/>
          </a:xfrm>
        </p:spPr>
        <p:txBody>
          <a:bodyPr/>
          <a:lstStyle/>
          <a:p>
            <a:pPr marL="0" lvl="0" indent="0">
              <a:spcBef>
                <a:spcPts val="0"/>
              </a:spcBef>
              <a:buNone/>
            </a:pPr>
            <a:r>
              <a:rPr lang="en-US" dirty="0"/>
              <a:t>My community has been through a lot.</a:t>
            </a:r>
          </a:p>
          <a:p>
            <a:pPr marL="0" lvl="0" indent="0">
              <a:spcBef>
                <a:spcPts val="1600"/>
              </a:spcBef>
              <a:spcAft>
                <a:spcPts val="1600"/>
              </a:spcAft>
              <a:buNone/>
            </a:pPr>
            <a:r>
              <a:rPr lang="en-US" dirty="0"/>
              <a:t>Just by seeking justice, you are helping us change that.</a:t>
            </a:r>
          </a:p>
          <a:p>
            <a:pPr marL="0" indent="0">
              <a:buNone/>
            </a:pPr>
            <a:endParaRPr lang="en-US" dirty="0"/>
          </a:p>
          <a:p>
            <a:endParaRPr lang="en-US" dirty="0"/>
          </a:p>
        </p:txBody>
      </p:sp>
      <p:sp>
        <p:nvSpPr>
          <p:cNvPr id="5" name="Rectangle 4">
            <a:extLst>
              <a:ext uri="{FF2B5EF4-FFF2-40B4-BE49-F238E27FC236}">
                <a16:creationId xmlns:a16="http://schemas.microsoft.com/office/drawing/2014/main" id="{9EE9FC80-ED39-4A57-86CC-4946577F1AA3}"/>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431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DB9-5544-48E2-A528-3D844A2973F0}"/>
              </a:ext>
            </a:extLst>
          </p:cNvPr>
          <p:cNvSpPr>
            <a:spLocks noGrp="1"/>
          </p:cNvSpPr>
          <p:nvPr>
            <p:ph type="title"/>
          </p:nvPr>
        </p:nvSpPr>
        <p:spPr>
          <a:xfrm>
            <a:off x="4965430" y="629268"/>
            <a:ext cx="6586491" cy="1286160"/>
          </a:xfrm>
        </p:spPr>
        <p:txBody>
          <a:bodyPr anchor="b">
            <a:normAutofit/>
          </a:bodyPr>
          <a:lstStyle/>
          <a:p>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Michal </a:t>
            </a:r>
            <a:r>
              <a:rPr lang="en-US"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Shinnar</a:t>
            </a:r>
            <a:endParaRPr lang="en-US" dirty="0"/>
          </a:p>
        </p:txBody>
      </p:sp>
      <p:sp>
        <p:nvSpPr>
          <p:cNvPr id="3" name="Content Placeholder 2">
            <a:extLst>
              <a:ext uri="{FF2B5EF4-FFF2-40B4-BE49-F238E27FC236}">
                <a16:creationId xmlns:a16="http://schemas.microsoft.com/office/drawing/2014/main" id="{E78A2B38-55B3-4EE6-A1DC-5513A6D8C765}"/>
              </a:ext>
            </a:extLst>
          </p:cNvPr>
          <p:cNvSpPr>
            <a:spLocks noGrp="1"/>
          </p:cNvSpPr>
          <p:nvPr>
            <p:ph idx="1"/>
          </p:nvPr>
        </p:nvSpPr>
        <p:spPr>
          <a:xfrm>
            <a:off x="4965431" y="2438400"/>
            <a:ext cx="6586489" cy="3785419"/>
          </a:xfrm>
        </p:spPr>
        <p:txBody>
          <a:bodyPr>
            <a:normAutofit/>
          </a:bodyPr>
          <a:lstStyle/>
          <a:p>
            <a:pPr marL="457200" indent="-457200">
              <a:spcAft>
                <a:spcPts val="600"/>
              </a:spcAft>
            </a:pPr>
            <a:r>
              <a:rPr lang="en-US" sz="2000" dirty="0">
                <a:latin typeface="Arial" panose="020B0604020202020204" pitchFamily="34" charset="0"/>
                <a:cs typeface="Arial" panose="020B0604020202020204" pitchFamily="34" charset="0"/>
              </a:rPr>
              <a:t>Senior Associate, Gilbert Employment Law, P.C. </a:t>
            </a:r>
          </a:p>
          <a:p>
            <a:pPr marL="457200" indent="-457200">
              <a:spcAft>
                <a:spcPts val="600"/>
              </a:spcAft>
            </a:pPr>
            <a:r>
              <a:rPr lang="en-US" sz="2000" dirty="0">
                <a:latin typeface="Arial" panose="020B0604020202020204" pitchFamily="34" charset="0"/>
                <a:cs typeface="Arial" panose="020B0604020202020204" pitchFamily="34" charset="0"/>
              </a:rPr>
              <a:t>Based in Washington, D.C.</a:t>
            </a:r>
          </a:p>
          <a:p>
            <a:pPr marL="457200" indent="-457200">
              <a:spcAft>
                <a:spcPts val="600"/>
              </a:spcAft>
            </a:pPr>
            <a:r>
              <a:rPr lang="en-US" sz="2000" dirty="0">
                <a:latin typeface="Arial" panose="020B0604020202020204" pitchFamily="34" charset="0"/>
                <a:cs typeface="Arial" panose="020B0604020202020204" pitchFamily="34" charset="0"/>
              </a:rPr>
              <a:t>Bio - </a:t>
            </a:r>
            <a:r>
              <a:rPr lang="en-US" sz="2000" dirty="0">
                <a:latin typeface="Arial" panose="020B0604020202020204" pitchFamily="34" charset="0"/>
                <a:cs typeface="Arial" panose="020B0604020202020204" pitchFamily="34" charset="0"/>
                <a:hlinkClick r:id="rId3"/>
              </a:rPr>
              <a:t>https://www.linkedin.com/in/michal-shinnar-9b52697/</a:t>
            </a:r>
            <a:r>
              <a:rPr lang="en-US" sz="20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4FBD939B-9E42-4BFF-9A67-957341EDD7CE}"/>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in a red shirt&#10;&#10;Description generated with high confidence">
            <a:extLst>
              <a:ext uri="{FF2B5EF4-FFF2-40B4-BE49-F238E27FC236}">
                <a16:creationId xmlns:a16="http://schemas.microsoft.com/office/drawing/2014/main" id="{15AA12E1-805F-480D-AFB0-2FD610412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432360" cy="5534044"/>
          </a:xfrm>
          <a:prstGeom prst="rect">
            <a:avLst/>
          </a:prstGeom>
        </p:spPr>
      </p:pic>
    </p:spTree>
    <p:extLst>
      <p:ext uri="{BB962C8B-B14F-4D97-AF65-F5344CB8AC3E}">
        <p14:creationId xmlns:p14="http://schemas.microsoft.com/office/powerpoint/2010/main" val="142954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Related image">
            <a:extLst>
              <a:ext uri="{FF2B5EF4-FFF2-40B4-BE49-F238E27FC236}">
                <a16:creationId xmlns:a16="http://schemas.microsoft.com/office/drawing/2014/main" id="{113AEE69-3487-4537-B167-C33CA1AC8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192" y="878840"/>
            <a:ext cx="6705600" cy="4023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12872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BCD99-2E0C-4166-A62D-08423F07D7F2}"/>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osing for the camera&#10;&#10;Description generated with very high confidence">
            <a:extLst>
              <a:ext uri="{FF2B5EF4-FFF2-40B4-BE49-F238E27FC236}">
                <a16:creationId xmlns:a16="http://schemas.microsoft.com/office/drawing/2014/main" id="{60BB11F4-BF6A-4E2F-A679-6EB5ABFE892F}"/>
              </a:ext>
            </a:extLst>
          </p:cNvPr>
          <p:cNvPicPr>
            <a:picLocks noChangeAspect="1"/>
          </p:cNvPicPr>
          <p:nvPr/>
        </p:nvPicPr>
        <p:blipFill rotWithShape="1">
          <a:blip r:embed="rId2">
            <a:extLst>
              <a:ext uri="{28A0092B-C50C-407E-A947-70E740481C1C}">
                <a14:useLocalDpi xmlns:a14="http://schemas.microsoft.com/office/drawing/2010/main" val="0"/>
              </a:ext>
            </a:extLst>
          </a:blip>
          <a:srcRect l="18145" t="400" r="32485" b="20331"/>
          <a:stretch/>
        </p:blipFill>
        <p:spPr>
          <a:xfrm>
            <a:off x="1612410" y="1712423"/>
            <a:ext cx="873467" cy="1122177"/>
          </a:xfrm>
          <a:prstGeom prst="rect">
            <a:avLst/>
          </a:prstGeom>
        </p:spPr>
      </p:pic>
      <p:pic>
        <p:nvPicPr>
          <p:cNvPr id="8" name="Picture 7" descr="A person in a red shirt&#10;&#10;Description generated with high confidence">
            <a:extLst>
              <a:ext uri="{FF2B5EF4-FFF2-40B4-BE49-F238E27FC236}">
                <a16:creationId xmlns:a16="http://schemas.microsoft.com/office/drawing/2014/main" id="{D28CC443-D904-4940-823F-6BC4C054E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10" y="4263126"/>
            <a:ext cx="873467" cy="1106317"/>
          </a:xfrm>
          <a:prstGeom prst="rect">
            <a:avLst/>
          </a:prstGeom>
        </p:spPr>
      </p:pic>
      <p:sp>
        <p:nvSpPr>
          <p:cNvPr id="13" name="TextBox 12">
            <a:extLst>
              <a:ext uri="{FF2B5EF4-FFF2-40B4-BE49-F238E27FC236}">
                <a16:creationId xmlns:a16="http://schemas.microsoft.com/office/drawing/2014/main" id="{72553860-A652-435D-BBBC-D7A4D64E1F7C}"/>
              </a:ext>
            </a:extLst>
          </p:cNvPr>
          <p:cNvSpPr txBox="1"/>
          <p:nvPr/>
        </p:nvSpPr>
        <p:spPr>
          <a:xfrm>
            <a:off x="2715092" y="598630"/>
            <a:ext cx="8771440" cy="923330"/>
          </a:xfrm>
          <a:prstGeom prst="rect">
            <a:avLst/>
          </a:prstGeom>
          <a:noFill/>
        </p:spPr>
        <p:txBody>
          <a:bodyPr wrap="none" rtlCol="0">
            <a:spAutoFit/>
          </a:bodyPr>
          <a:lstStyle/>
          <a:p>
            <a:r>
              <a:rPr lang="en-US" dirty="0"/>
              <a:t>Moderator: Jennifer Mondino, </a:t>
            </a:r>
          </a:p>
          <a:p>
            <a:r>
              <a:rPr lang="en-US" dirty="0"/>
              <a:t>Senior Counsel, TIME’S UP Legal Defense Fund and Legal Network for Gender Equity, NWLC</a:t>
            </a:r>
          </a:p>
          <a:p>
            <a:r>
              <a:rPr lang="en-US" dirty="0"/>
              <a:t>Pronouns: She/Her/Hers</a:t>
            </a:r>
          </a:p>
        </p:txBody>
      </p:sp>
      <p:sp>
        <p:nvSpPr>
          <p:cNvPr id="14" name="TextBox 13">
            <a:extLst>
              <a:ext uri="{FF2B5EF4-FFF2-40B4-BE49-F238E27FC236}">
                <a16:creationId xmlns:a16="http://schemas.microsoft.com/office/drawing/2014/main" id="{066AE4D9-46BB-49E2-9664-FF75C974814E}"/>
              </a:ext>
            </a:extLst>
          </p:cNvPr>
          <p:cNvSpPr txBox="1"/>
          <p:nvPr/>
        </p:nvSpPr>
        <p:spPr>
          <a:xfrm>
            <a:off x="2715092" y="1835706"/>
            <a:ext cx="6206251" cy="923330"/>
          </a:xfrm>
          <a:prstGeom prst="rect">
            <a:avLst/>
          </a:prstGeom>
          <a:noFill/>
        </p:spPr>
        <p:txBody>
          <a:bodyPr wrap="none" rtlCol="0">
            <a:spAutoFit/>
          </a:bodyPr>
          <a:lstStyle/>
          <a:p>
            <a:r>
              <a:rPr lang="en-US" dirty="0"/>
              <a:t>Presenter: L. Dara Baldwin,</a:t>
            </a:r>
          </a:p>
          <a:p>
            <a:r>
              <a:rPr lang="en-US" dirty="0"/>
              <a:t>MPA, Director of National Policy, Center for Disability Rights, Inc.</a:t>
            </a:r>
          </a:p>
          <a:p>
            <a:r>
              <a:rPr lang="en-US" dirty="0"/>
              <a:t>Pronouns: She/Her/Hers</a:t>
            </a:r>
          </a:p>
        </p:txBody>
      </p:sp>
      <p:sp>
        <p:nvSpPr>
          <p:cNvPr id="15" name="TextBox 14">
            <a:extLst>
              <a:ext uri="{FF2B5EF4-FFF2-40B4-BE49-F238E27FC236}">
                <a16:creationId xmlns:a16="http://schemas.microsoft.com/office/drawing/2014/main" id="{393F14E3-769D-4693-970F-0FE4B8DCF0C6}"/>
              </a:ext>
            </a:extLst>
          </p:cNvPr>
          <p:cNvSpPr txBox="1"/>
          <p:nvPr/>
        </p:nvSpPr>
        <p:spPr>
          <a:xfrm>
            <a:off x="2715092" y="3009187"/>
            <a:ext cx="4878195" cy="923330"/>
          </a:xfrm>
          <a:prstGeom prst="rect">
            <a:avLst/>
          </a:prstGeom>
          <a:noFill/>
        </p:spPr>
        <p:txBody>
          <a:bodyPr wrap="none" rtlCol="0">
            <a:spAutoFit/>
          </a:bodyPr>
          <a:lstStyle/>
          <a:p>
            <a:r>
              <a:rPr lang="en-US" dirty="0"/>
              <a:t>Presenter: Julia Bascom,</a:t>
            </a:r>
          </a:p>
          <a:p>
            <a:r>
              <a:rPr lang="en-US" dirty="0"/>
              <a:t>Executive Director, Autistic Self Advocacy Network</a:t>
            </a:r>
          </a:p>
          <a:p>
            <a:r>
              <a:rPr lang="en-US" dirty="0"/>
              <a:t>Pronouns: She/Her/Hers</a:t>
            </a:r>
          </a:p>
        </p:txBody>
      </p:sp>
      <p:sp>
        <p:nvSpPr>
          <p:cNvPr id="16" name="TextBox 15">
            <a:extLst>
              <a:ext uri="{FF2B5EF4-FFF2-40B4-BE49-F238E27FC236}">
                <a16:creationId xmlns:a16="http://schemas.microsoft.com/office/drawing/2014/main" id="{3CBA6422-FF79-4749-BA81-C0F122CF271D}"/>
              </a:ext>
            </a:extLst>
          </p:cNvPr>
          <p:cNvSpPr txBox="1"/>
          <p:nvPr/>
        </p:nvSpPr>
        <p:spPr>
          <a:xfrm>
            <a:off x="2715092" y="4281513"/>
            <a:ext cx="4560287" cy="923330"/>
          </a:xfrm>
          <a:prstGeom prst="rect">
            <a:avLst/>
          </a:prstGeom>
          <a:noFill/>
        </p:spPr>
        <p:txBody>
          <a:bodyPr wrap="none" rtlCol="0">
            <a:spAutoFit/>
          </a:bodyPr>
          <a:lstStyle/>
          <a:p>
            <a:r>
              <a:rPr lang="en-US" dirty="0"/>
              <a:t>Presenter: Michal </a:t>
            </a:r>
            <a:r>
              <a:rPr lang="en-US" dirty="0" err="1"/>
              <a:t>Shinnar</a:t>
            </a:r>
            <a:r>
              <a:rPr lang="en-US" dirty="0"/>
              <a:t>,</a:t>
            </a:r>
          </a:p>
          <a:p>
            <a:r>
              <a:rPr lang="en-US" dirty="0"/>
              <a:t>Senior Associate, Gilbert Employment Law, P.C.</a:t>
            </a:r>
          </a:p>
          <a:p>
            <a:r>
              <a:rPr lang="en-US" dirty="0"/>
              <a:t>Pronouns: She/Her/Hers</a:t>
            </a:r>
          </a:p>
        </p:txBody>
      </p:sp>
      <p:pic>
        <p:nvPicPr>
          <p:cNvPr id="3" name="Picture 2" descr="A person standing in front of a building&#10;&#10;Description generated with very high confidence">
            <a:extLst>
              <a:ext uri="{FF2B5EF4-FFF2-40B4-BE49-F238E27FC236}">
                <a16:creationId xmlns:a16="http://schemas.microsoft.com/office/drawing/2014/main" id="{8484AB80-EA3D-4BBA-A12D-C969261E9555}"/>
              </a:ext>
            </a:extLst>
          </p:cNvPr>
          <p:cNvPicPr>
            <a:picLocks noChangeAspect="1"/>
          </p:cNvPicPr>
          <p:nvPr/>
        </p:nvPicPr>
        <p:blipFill rotWithShape="1">
          <a:blip r:embed="rId4">
            <a:extLst>
              <a:ext uri="{28A0092B-C50C-407E-A947-70E740481C1C}">
                <a14:useLocalDpi xmlns:a14="http://schemas.microsoft.com/office/drawing/2010/main" val="0"/>
              </a:ext>
            </a:extLst>
          </a:blip>
          <a:srcRect l="37619" t="7833" r="30760" b="37597"/>
          <a:stretch/>
        </p:blipFill>
        <p:spPr>
          <a:xfrm>
            <a:off x="1612410" y="2978911"/>
            <a:ext cx="873467" cy="1119613"/>
          </a:xfrm>
          <a:prstGeom prst="rect">
            <a:avLst/>
          </a:prstGeom>
        </p:spPr>
      </p:pic>
      <p:pic>
        <p:nvPicPr>
          <p:cNvPr id="7" name="Picture 6" descr="A person standing in front of a brick wall&#10;&#10;Description generated with very high confidence">
            <a:extLst>
              <a:ext uri="{FF2B5EF4-FFF2-40B4-BE49-F238E27FC236}">
                <a16:creationId xmlns:a16="http://schemas.microsoft.com/office/drawing/2014/main" id="{9675DD90-6B47-4BF1-B10E-00551E2500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298" y="448499"/>
            <a:ext cx="895690" cy="1119613"/>
          </a:xfrm>
          <a:prstGeom prst="rect">
            <a:avLst/>
          </a:prstGeom>
        </p:spPr>
      </p:pic>
    </p:spTree>
    <p:extLst>
      <p:ext uri="{BB962C8B-B14F-4D97-AF65-F5344CB8AC3E}">
        <p14:creationId xmlns:p14="http://schemas.microsoft.com/office/powerpoint/2010/main" val="310564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8EDD5-CD72-4B48-B0C7-A58DF9351A6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THANK YOU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descr="Image result for images of words that mean thank you">
            <a:extLst>
              <a:ext uri="{FF2B5EF4-FFF2-40B4-BE49-F238E27FC236}">
                <a16:creationId xmlns:a16="http://schemas.microsoft.com/office/drawing/2014/main" id="{BC4A2EB5-C888-41BA-98E6-1161E1EA1C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3433" y="588790"/>
            <a:ext cx="5847052" cy="467764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A646D22-72B0-4AB2-8F8B-CD3FCE4FC387}"/>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54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images of race">
            <a:extLst>
              <a:ext uri="{FF2B5EF4-FFF2-40B4-BE49-F238E27FC236}">
                <a16:creationId xmlns:a16="http://schemas.microsoft.com/office/drawing/2014/main" id="{373352AE-ABB2-40C6-8BBB-27EA818DE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431" y="276954"/>
            <a:ext cx="4979269" cy="47966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08296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leadonnetwork.org/wordpress/wp-content/uploads/2016/02/cropped-Keep-Calm-and-Lead-On-Header.png">
            <a:extLst>
              <a:ext uri="{FF2B5EF4-FFF2-40B4-BE49-F238E27FC236}">
                <a16:creationId xmlns:a16="http://schemas.microsoft.com/office/drawing/2014/main" id="{78F3FA32-8618-4FFD-90C4-B02395DF85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900" y="2260600"/>
            <a:ext cx="8892054" cy="18730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a16="http://schemas.microsoft.com/office/drawing/2014/main" id="{7DBCA5A1-A4D5-4FB5-A5CD-A6B217A9213C}"/>
              </a:ext>
            </a:extLst>
          </p:cNvPr>
          <p:cNvSpPr>
            <a:spLocks noGrp="1"/>
          </p:cNvSpPr>
          <p:nvPr>
            <p:ph type="title"/>
          </p:nvPr>
        </p:nvSpPr>
        <p:spPr>
          <a:xfrm>
            <a:off x="674127" y="257837"/>
            <a:ext cx="10515600" cy="1325563"/>
          </a:xfrm>
        </p:spPr>
        <p:txBody>
          <a:bodyPr/>
          <a:lstStyle/>
          <a:p>
            <a:pPr algn="ctr"/>
            <a:r>
              <a:rPr lang="en-US" b="1" dirty="0"/>
              <a:t>Disability Rights Movement</a:t>
            </a:r>
          </a:p>
        </p:txBody>
      </p:sp>
    </p:spTree>
    <p:extLst>
      <p:ext uri="{BB962C8B-B14F-4D97-AF65-F5344CB8AC3E}">
        <p14:creationId xmlns:p14="http://schemas.microsoft.com/office/powerpoint/2010/main" val="343676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723900" y="1720840"/>
            <a:ext cx="10744200" cy="3416320"/>
          </a:xfrm>
          <a:prstGeom prst="rect">
            <a:avLst/>
          </a:prstGeom>
        </p:spPr>
        <p:txBody>
          <a:bodyPr wrap="square">
            <a:spAutoFit/>
          </a:bodyPr>
          <a:lstStyle/>
          <a:p>
            <a:r>
              <a:rPr lang="en-US" sz="2400" dirty="0">
                <a:cs typeface="Arial" panose="020B0604020202020204" pitchFamily="34" charset="0"/>
              </a:rPr>
              <a:t>Disability Rights – History – </a:t>
            </a:r>
            <a:r>
              <a:rPr lang="en-US" sz="2400" b="1" i="1" dirty="0">
                <a:solidFill>
                  <a:srgbClr val="7030A0"/>
                </a:solidFill>
                <a:cs typeface="Arial" panose="020B0604020202020204" pitchFamily="34" charset="0"/>
              </a:rPr>
              <a:t>fascinating but lacks diversity  </a:t>
            </a:r>
            <a:r>
              <a:rPr lang="en-US" sz="2400" dirty="0">
                <a:cs typeface="Arial" panose="020B0604020202020204" pitchFamily="34" charset="0"/>
              </a:rPr>
              <a:t>(see resources slide for readings etc.)  </a:t>
            </a:r>
            <a:r>
              <a:rPr lang="en-US" sz="2400" b="1" i="1" dirty="0">
                <a:solidFill>
                  <a:srgbClr val="7030A0"/>
                </a:solidFill>
                <a:cs typeface="Arial" panose="020B0604020202020204" pitchFamily="34" charset="0"/>
              </a:rPr>
              <a:t>LEADON Network &amp; NDLA </a:t>
            </a:r>
            <a:r>
              <a:rPr lang="en-US" sz="2400" dirty="0">
                <a:cs typeface="Arial" panose="020B0604020202020204" pitchFamily="34" charset="0"/>
              </a:rPr>
              <a:t>statement on racism and bias in disability rights community and movement (handout)</a:t>
            </a:r>
          </a:p>
          <a:p>
            <a:r>
              <a:rPr lang="en-US" sz="2400" dirty="0">
                <a:cs typeface="Arial" panose="020B0604020202020204" pitchFamily="34" charset="0"/>
              </a:rPr>
              <a:t>Three “avenues” to this work </a:t>
            </a:r>
          </a:p>
          <a:p>
            <a:pPr marL="457200" indent="-457200">
              <a:buAutoNum type="arabicPeriod"/>
            </a:pPr>
            <a:r>
              <a:rPr lang="en-US" sz="2400" dirty="0">
                <a:cs typeface="Arial" panose="020B0604020202020204" pitchFamily="34" charset="0"/>
              </a:rPr>
              <a:t>Paternalistic – we have to take care of PWD</a:t>
            </a:r>
          </a:p>
          <a:p>
            <a:pPr marL="457200" indent="-457200">
              <a:buAutoNum type="arabicPeriod"/>
            </a:pPr>
            <a:r>
              <a:rPr lang="en-US" sz="2400" dirty="0">
                <a:cs typeface="Arial" panose="020B0604020202020204" pitchFamily="34" charset="0"/>
              </a:rPr>
              <a:t>Clinical – we have to “cure or fix” them – genetics </a:t>
            </a:r>
          </a:p>
          <a:p>
            <a:r>
              <a:rPr lang="en-US" sz="2400" b="1" dirty="0">
                <a:cs typeface="Arial" panose="020B0604020202020204" pitchFamily="34" charset="0"/>
              </a:rPr>
              <a:t>3</a:t>
            </a:r>
            <a:r>
              <a:rPr lang="en-US" sz="2400" dirty="0">
                <a:cs typeface="Arial" panose="020B0604020202020204" pitchFamily="34" charset="0"/>
              </a:rPr>
              <a:t>.  Civil and Human Rights  - PWD can and should live in the community provided with supports and give opportunities to decent employment, housing and all aspects of life </a:t>
            </a: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Disability Rights</a:t>
            </a:r>
          </a:p>
        </p:txBody>
      </p:sp>
    </p:spTree>
    <p:extLst>
      <p:ext uri="{BB962C8B-B14F-4D97-AF65-F5344CB8AC3E}">
        <p14:creationId xmlns:p14="http://schemas.microsoft.com/office/powerpoint/2010/main" val="339773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438150" y="1583400"/>
            <a:ext cx="11315700" cy="3477875"/>
          </a:xfrm>
          <a:prstGeom prst="rect">
            <a:avLst/>
          </a:prstGeom>
        </p:spPr>
        <p:txBody>
          <a:bodyPr wrap="square">
            <a:spAutoFit/>
          </a:bodyPr>
          <a:lstStyle/>
          <a:p>
            <a:r>
              <a:rPr lang="en-US" sz="2200" b="1" u="sng" dirty="0">
                <a:solidFill>
                  <a:srgbClr val="7030A0"/>
                </a:solidFill>
                <a:latin typeface="Arial" panose="020B0604020202020204" pitchFamily="34" charset="0"/>
                <a:cs typeface="Arial" panose="020B0604020202020204" pitchFamily="34" charset="0"/>
              </a:rPr>
              <a:t>Intersectionality – see information sheet </a:t>
            </a:r>
          </a:p>
          <a:p>
            <a:pPr lvl="1"/>
            <a:r>
              <a:rPr lang="en-US" sz="2200" dirty="0">
                <a:latin typeface="Arial" panose="020B0604020202020204" pitchFamily="34" charset="0"/>
                <a:cs typeface="Arial" panose="020B0604020202020204" pitchFamily="34" charset="0"/>
              </a:rPr>
              <a:t>The term was identified in 1989 by </a:t>
            </a:r>
            <a:r>
              <a:rPr lang="en-US" sz="2200" dirty="0" err="1">
                <a:latin typeface="Arial" panose="020B0604020202020204" pitchFamily="34" charset="0"/>
                <a:cs typeface="Arial" panose="020B0604020202020204" pitchFamily="34" charset="0"/>
              </a:rPr>
              <a:t>Kimberlé</a:t>
            </a:r>
            <a:r>
              <a:rPr lang="en-US" sz="2200" dirty="0">
                <a:latin typeface="Arial" panose="020B0604020202020204" pitchFamily="34" charset="0"/>
                <a:cs typeface="Arial" panose="020B0604020202020204" pitchFamily="34" charset="0"/>
              </a:rPr>
              <a:t> Crenshaw who is an American civil rights advocate and a leading scholar of the field known as </a:t>
            </a:r>
            <a:r>
              <a:rPr lang="en-US" sz="2200" dirty="0">
                <a:latin typeface="Arial" panose="020B0604020202020204" pitchFamily="34" charset="0"/>
                <a:cs typeface="Arial" panose="020B0604020202020204" pitchFamily="34" charset="0"/>
                <a:hlinkClick r:id="rId3"/>
              </a:rPr>
              <a:t>critical race theory</a:t>
            </a:r>
            <a:r>
              <a:rPr lang="en-US" sz="2200" dirty="0">
                <a:latin typeface="Arial" panose="020B0604020202020204" pitchFamily="34" charset="0"/>
                <a:cs typeface="Arial" panose="020B0604020202020204" pitchFamily="34" charset="0"/>
              </a:rPr>
              <a:t>. She is a full professor at UCLA Law School and Columbia Law School and she is the Executive Director of the African American Policy Forum - </a:t>
            </a:r>
            <a:r>
              <a:rPr lang="en-US" sz="2200" u="sng" dirty="0">
                <a:latin typeface="Arial" panose="020B0604020202020204" pitchFamily="34" charset="0"/>
                <a:cs typeface="Arial" panose="020B0604020202020204" pitchFamily="34" charset="0"/>
                <a:hlinkClick r:id="rId4"/>
              </a:rPr>
              <a:t>http://www.aapf.org</a:t>
            </a:r>
            <a:endParaRPr lang="en-US" sz="2200" u="sng"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In September 2015 – Prof. Crenshaw wrote Washington Post article </a:t>
            </a:r>
            <a:r>
              <a:rPr lang="en-US" sz="2200" dirty="0">
                <a:latin typeface="Arial" panose="020B0604020202020204" pitchFamily="34" charset="0"/>
                <a:cs typeface="Arial" panose="020B0604020202020204" pitchFamily="34" charset="0"/>
                <a:hlinkClick r:id="rId5"/>
              </a:rPr>
              <a:t>“Why Intersectionality can’t wait”</a:t>
            </a:r>
            <a:r>
              <a:rPr lang="en-US" sz="2200" dirty="0">
                <a:latin typeface="Arial" panose="020B0604020202020204" pitchFamily="34" charset="0"/>
                <a:cs typeface="Arial" panose="020B0604020202020204" pitchFamily="34" charset="0"/>
              </a:rPr>
              <a:t> </a:t>
            </a:r>
          </a:p>
          <a:p>
            <a:pPr lvl="1"/>
            <a:r>
              <a:rPr lang="en-US" sz="2200" dirty="0">
                <a:latin typeface="Arial" panose="020B0604020202020204" pitchFamily="34" charset="0"/>
                <a:cs typeface="Arial" panose="020B0604020202020204" pitchFamily="34" charset="0"/>
              </a:rPr>
              <a:t>(one of my mentors/who has become a friend) – I work closely with the Professor Crenshaw &amp; AAPF since 2014 – on multiple issue areas – but started through the #</a:t>
            </a:r>
            <a:r>
              <a:rPr lang="en-US" sz="2200" dirty="0" err="1">
                <a:latin typeface="Arial" panose="020B0604020202020204" pitchFamily="34" charset="0"/>
                <a:cs typeface="Arial" panose="020B0604020202020204" pitchFamily="34" charset="0"/>
              </a:rPr>
              <a:t>SayHerName</a:t>
            </a:r>
            <a:r>
              <a:rPr lang="en-US" sz="2200" dirty="0">
                <a:latin typeface="Arial" panose="020B0604020202020204" pitchFamily="34" charset="0"/>
                <a:cs typeface="Arial" panose="020B0604020202020204" pitchFamily="34" charset="0"/>
              </a:rPr>
              <a:t> campaign</a:t>
            </a: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Resources</a:t>
            </a:r>
          </a:p>
        </p:txBody>
      </p:sp>
    </p:spTree>
    <p:extLst>
      <p:ext uri="{BB962C8B-B14F-4D97-AF65-F5344CB8AC3E}">
        <p14:creationId xmlns:p14="http://schemas.microsoft.com/office/powerpoint/2010/main" val="95100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5C16EB-B043-4807-B86C-57DF5C999A7C}"/>
              </a:ext>
            </a:extLst>
          </p:cNvPr>
          <p:cNvSpPr/>
          <p:nvPr/>
        </p:nvSpPr>
        <p:spPr>
          <a:xfrm>
            <a:off x="0" y="5534044"/>
            <a:ext cx="12192000" cy="132395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5904132-F94B-49AF-A774-F0068240FFE9}"/>
              </a:ext>
            </a:extLst>
          </p:cNvPr>
          <p:cNvSpPr/>
          <p:nvPr/>
        </p:nvSpPr>
        <p:spPr>
          <a:xfrm>
            <a:off x="577850" y="1481800"/>
            <a:ext cx="11315700" cy="3416320"/>
          </a:xfrm>
          <a:prstGeom prst="rect">
            <a:avLst/>
          </a:prstGeom>
        </p:spPr>
        <p:txBody>
          <a:bodyPr wrap="square">
            <a:spAutoFit/>
          </a:bodyPr>
          <a:lstStyle/>
          <a:p>
            <a:r>
              <a:rPr lang="en-US" sz="2400" b="1" u="sng" dirty="0">
                <a:solidFill>
                  <a:srgbClr val="7030A0"/>
                </a:solidFill>
                <a:cs typeface="Arial" panose="020B0604020202020204" pitchFamily="34" charset="0"/>
              </a:rPr>
              <a:t>History: Disability Laws </a:t>
            </a:r>
          </a:p>
          <a:p>
            <a:pPr marL="342900" indent="-342900">
              <a:buFont typeface="Arial" panose="020B0604020202020204" pitchFamily="34" charset="0"/>
              <a:buChar char="•"/>
            </a:pPr>
            <a:r>
              <a:rPr lang="en-US" sz="2400" dirty="0">
                <a:cs typeface="Arial" panose="020B0604020202020204" pitchFamily="34" charset="0"/>
              </a:rPr>
              <a:t>Architectural Barrier Act of 1968 – this created ramps, curb cuts &amp; accessibility. PWD could get into the restaurant but could still be denied service. </a:t>
            </a:r>
            <a:r>
              <a:rPr lang="en-US" sz="2400" dirty="0">
                <a:cs typeface="Arial" panose="020B0604020202020204" pitchFamily="34" charset="0"/>
                <a:hlinkClick r:id="rId3"/>
              </a:rPr>
              <a:t>https://en.wikipedia.org/wiki/Architectural_Barriers_Act_of_1968</a:t>
            </a: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Rehabilitation Act of 1974 – Section 504 – any entity receiving federal funding can not discriminate against PWD </a:t>
            </a:r>
            <a:r>
              <a:rPr lang="en-US" sz="2400" dirty="0">
                <a:cs typeface="Arial" panose="020B0604020202020204" pitchFamily="34" charset="0"/>
                <a:hlinkClick r:id="rId4"/>
              </a:rPr>
              <a:t>https://www.disability.gov/rehabilitation-act-1973/</a:t>
            </a: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Air Carrier Access Act of 1986 – guaranteed PWD would receive consistent and nondiscriminatory when traveling by air </a:t>
            </a:r>
            <a:r>
              <a:rPr lang="en-US" sz="2400" dirty="0">
                <a:cs typeface="Arial" panose="020B0604020202020204" pitchFamily="34" charset="0"/>
                <a:hlinkClick r:id="rId5"/>
              </a:rPr>
              <a:t>https://en.wikipedia.org/wiki/Air_Carrier_Access_Act</a:t>
            </a:r>
            <a:endParaRPr lang="en-US" sz="2400" dirty="0">
              <a:cs typeface="Arial" panose="020B0604020202020204" pitchFamily="34" charset="0"/>
            </a:endParaRPr>
          </a:p>
        </p:txBody>
      </p:sp>
      <p:sp>
        <p:nvSpPr>
          <p:cNvPr id="5" name="Title 1">
            <a:extLst>
              <a:ext uri="{FF2B5EF4-FFF2-40B4-BE49-F238E27FC236}">
                <a16:creationId xmlns:a16="http://schemas.microsoft.com/office/drawing/2014/main" id="{263C0EFA-DC06-4AFF-AD28-450541E385FF}"/>
              </a:ext>
            </a:extLst>
          </p:cNvPr>
          <p:cNvSpPr>
            <a:spLocks noGrp="1"/>
          </p:cNvSpPr>
          <p:nvPr>
            <p:ph type="title"/>
          </p:nvPr>
        </p:nvSpPr>
        <p:spPr>
          <a:xfrm>
            <a:off x="674127" y="257837"/>
            <a:ext cx="10515600" cy="1325563"/>
          </a:xfrm>
        </p:spPr>
        <p:txBody>
          <a:bodyPr/>
          <a:lstStyle/>
          <a:p>
            <a:pPr algn="ctr"/>
            <a:r>
              <a:rPr lang="en-US" b="1" dirty="0"/>
              <a:t>Disability Rights Law</a:t>
            </a:r>
          </a:p>
        </p:txBody>
      </p:sp>
    </p:spTree>
    <p:extLst>
      <p:ext uri="{BB962C8B-B14F-4D97-AF65-F5344CB8AC3E}">
        <p14:creationId xmlns:p14="http://schemas.microsoft.com/office/powerpoint/2010/main" val="332121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25DD2055952D48AFEFB1BC9DEE8C56" ma:contentTypeVersion="10" ma:contentTypeDescription="Create a new document." ma:contentTypeScope="" ma:versionID="4ec1789b7bfcbb9302ac8155ff4e5f12">
  <xsd:schema xmlns:xsd="http://www.w3.org/2001/XMLSchema" xmlns:xs="http://www.w3.org/2001/XMLSchema" xmlns:p="http://schemas.microsoft.com/office/2006/metadata/properties" xmlns:ns2="9a2cb7e2-8209-44e6-b701-c3b95260632f" xmlns:ns3="503c6547-2d01-43fa-bd08-edcef8f58d5e" targetNamespace="http://schemas.microsoft.com/office/2006/metadata/properties" ma:root="true" ma:fieldsID="8578efa3bba9ab7fb235b649006ed80d" ns2:_="" ns3:_="">
    <xsd:import namespace="9a2cb7e2-8209-44e6-b701-c3b95260632f"/>
    <xsd:import namespace="503c6547-2d01-43fa-bd08-edcef8f58d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cb7e2-8209-44e6-b701-c3b9526063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3c6547-2d01-43fa-bd08-edcef8f58d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4A72DC-D001-4F15-932C-492505175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cb7e2-8209-44e6-b701-c3b95260632f"/>
    <ds:schemaRef ds:uri="503c6547-2d01-43fa-bd08-edcef8f58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5844D7-C1D6-4998-9424-EA1D3DEFB6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32B72F-36B3-430D-B4CE-B3A2653C89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TotalTime>
  <Words>1958</Words>
  <Application>Microsoft Office PowerPoint</Application>
  <PresentationFormat>Widescreen</PresentationFormat>
  <Paragraphs>308</Paragraphs>
  <Slides>41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Webinar on Disability and Sexual Harassment   Part II: Guidance for Litigating Attorneys</vt:lpstr>
      <vt:lpstr>PowerPoint Presentation</vt:lpstr>
      <vt:lpstr>L. Dara Baldwin, MPA</vt:lpstr>
      <vt:lpstr>PowerPoint Presentation</vt:lpstr>
      <vt:lpstr>PowerPoint Presentation</vt:lpstr>
      <vt:lpstr>Disability Rights Movement</vt:lpstr>
      <vt:lpstr>Disability Rights</vt:lpstr>
      <vt:lpstr>Resources</vt:lpstr>
      <vt:lpstr>Disability Rights Law</vt:lpstr>
      <vt:lpstr>Disability Rights Law</vt:lpstr>
      <vt:lpstr>Disability Rights Law</vt:lpstr>
      <vt:lpstr>What to Say</vt:lpstr>
      <vt:lpstr>Resources</vt:lpstr>
      <vt:lpstr>Resources</vt:lpstr>
      <vt:lpstr>PowerPoint Presentation</vt:lpstr>
      <vt:lpstr>Connecting &amp; Collaborating</vt:lpstr>
      <vt:lpstr>Please contact me: </vt:lpstr>
      <vt:lpstr>Julia Bascom</vt:lpstr>
      <vt:lpstr>What is I/DD?</vt:lpstr>
      <vt:lpstr>What is I/DD?</vt:lpstr>
      <vt:lpstr>What is I/DD?</vt:lpstr>
      <vt:lpstr>Common Characteristics</vt:lpstr>
      <vt:lpstr>Common Characteristics</vt:lpstr>
      <vt:lpstr>Common Characteristics</vt:lpstr>
      <vt:lpstr>Common Characteristics</vt:lpstr>
      <vt:lpstr>What you need to know: I/DD and harassment</vt:lpstr>
      <vt:lpstr>What you need to know: I/DD and harassment</vt:lpstr>
      <vt:lpstr>Presuming competence</vt:lpstr>
      <vt:lpstr>AAC</vt:lpstr>
      <vt:lpstr>Common accommodation strategies</vt:lpstr>
      <vt:lpstr>Common accommodation strategies: the room</vt:lpstr>
      <vt:lpstr>Common accommodation strategies: time</vt:lpstr>
      <vt:lpstr>Common accommodation strategies: movement</vt:lpstr>
      <vt:lpstr>Common accommodation strategies: cognitive</vt:lpstr>
      <vt:lpstr>Common accommodation strategies: communication</vt:lpstr>
      <vt:lpstr>Common accommodation strategies: bias</vt:lpstr>
      <vt:lpstr>One last note</vt:lpstr>
      <vt:lpstr>Thank you</vt:lpstr>
      <vt:lpstr>Michal Shinnar</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on Disability and Sexual Harassment   Part II: Guidance for Litigating Attorneys</dc:title>
  <dc:creator>Zacarias, Mariafernanda</dc:creator>
  <cp:lastModifiedBy>Zacarias, Mariafernanda</cp:lastModifiedBy>
  <cp:revision>5</cp:revision>
  <dcterms:created xsi:type="dcterms:W3CDTF">2019-03-05T14:12:29Z</dcterms:created>
  <dcterms:modified xsi:type="dcterms:W3CDTF">2019-03-05T15:45:05Z</dcterms:modified>
</cp:coreProperties>
</file>